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AC23DB-440C-4F61-B5A0-B96C63F70F84}">
          <p14:sldIdLst>
            <p14:sldId id="256"/>
          </p14:sldIdLst>
        </p14:section>
        <p14:section name="alternative" id="{8940C17A-601B-4680-A0C6-E8C00ED0CA97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5" userDrawn="1">
          <p15:clr>
            <a:srgbClr val="A4A3A4"/>
          </p15:clr>
        </p15:guide>
        <p15:guide id="2" pos="346" userDrawn="1">
          <p15:clr>
            <a:srgbClr val="A4A3A4"/>
          </p15:clr>
        </p15:guide>
        <p15:guide id="3" pos="3974" userDrawn="1">
          <p15:clr>
            <a:srgbClr val="A4A3A4"/>
          </p15:clr>
        </p15:guide>
        <p15:guide id="4" orient="horz" pos="59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E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127156-C65B-AA41-8CA0-EC7AB9D66049}" v="8" dt="2026-03-19T15:47:19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78" autoAdjust="0"/>
    <p:restoredTop sz="93228" autoAdjust="0"/>
  </p:normalViewPr>
  <p:slideViewPr>
    <p:cSldViewPr snapToGrid="0" showGuides="1">
      <p:cViewPr>
        <p:scale>
          <a:sx n="179" d="100"/>
          <a:sy n="179" d="100"/>
        </p:scale>
        <p:origin x="144" y="-6064"/>
      </p:cViewPr>
      <p:guideLst>
        <p:guide orient="horz" pos="285"/>
        <p:guide pos="346"/>
        <p:guide pos="3974"/>
        <p:guide orient="horz" pos="59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Malakoff" userId="cc97c829-1523-4c46-ba27-adbf1779a083" providerId="ADAL" clId="{C0C39DB5-F33F-54EC-AB03-C51417F965B9}"/>
    <pc:docChg chg="undo custSel modSld">
      <pc:chgData name="Sarah Malakoff" userId="cc97c829-1523-4c46-ba27-adbf1779a083" providerId="ADAL" clId="{C0C39DB5-F33F-54EC-AB03-C51417F965B9}" dt="2026-03-19T15:47:19.610" v="140"/>
      <pc:docMkLst>
        <pc:docMk/>
      </pc:docMkLst>
      <pc:sldChg chg="addSp delSp modSp mod">
        <pc:chgData name="Sarah Malakoff" userId="cc97c829-1523-4c46-ba27-adbf1779a083" providerId="ADAL" clId="{C0C39DB5-F33F-54EC-AB03-C51417F965B9}" dt="2026-03-19T15:46:47.603" v="131" actId="1076"/>
        <pc:sldMkLst>
          <pc:docMk/>
          <pc:sldMk cId="208622892" sldId="256"/>
        </pc:sldMkLst>
        <pc:spChg chg="add mod">
          <ac:chgData name="Sarah Malakoff" userId="cc97c829-1523-4c46-ba27-adbf1779a083" providerId="ADAL" clId="{C0C39DB5-F33F-54EC-AB03-C51417F965B9}" dt="2026-03-10T18:40:10.862" v="34" actId="14100"/>
          <ac:spMkLst>
            <pc:docMk/>
            <pc:sldMk cId="208622892" sldId="256"/>
            <ac:spMk id="2" creationId="{CA4FE589-A3FC-3EE1-D562-30D81818455A}"/>
          </ac:spMkLst>
        </pc:spChg>
        <pc:spChg chg="add mod">
          <ac:chgData name="Sarah Malakoff" userId="cc97c829-1523-4c46-ba27-adbf1779a083" providerId="ADAL" clId="{C0C39DB5-F33F-54EC-AB03-C51417F965B9}" dt="2026-03-10T18:45:46.742" v="86" actId="948"/>
          <ac:spMkLst>
            <pc:docMk/>
            <pc:sldMk cId="208622892" sldId="256"/>
            <ac:spMk id="8" creationId="{A8DCEB98-627F-7812-63C7-9D1A140F6E34}"/>
          </ac:spMkLst>
        </pc:spChg>
        <pc:spChg chg="add mod">
          <ac:chgData name="Sarah Malakoff" userId="cc97c829-1523-4c46-ba27-adbf1779a083" providerId="ADAL" clId="{C0C39DB5-F33F-54EC-AB03-C51417F965B9}" dt="2026-03-19T15:46:47.603" v="131" actId="1076"/>
          <ac:spMkLst>
            <pc:docMk/>
            <pc:sldMk cId="208622892" sldId="256"/>
            <ac:spMk id="9" creationId="{C3DA7638-632F-9A13-4FEF-FD54C0E8ADE1}"/>
          </ac:spMkLst>
        </pc:spChg>
        <pc:spChg chg="mod">
          <ac:chgData name="Sarah Malakoff" userId="cc97c829-1523-4c46-ba27-adbf1779a083" providerId="ADAL" clId="{C0C39DB5-F33F-54EC-AB03-C51417F965B9}" dt="2026-03-10T18:37:27.678" v="16" actId="1076"/>
          <ac:spMkLst>
            <pc:docMk/>
            <pc:sldMk cId="208622892" sldId="256"/>
            <ac:spMk id="12" creationId="{835F663A-5AAD-A659-D10E-C69E399D7FD2}"/>
          </ac:spMkLst>
        </pc:spChg>
        <pc:spChg chg="mod">
          <ac:chgData name="Sarah Malakoff" userId="cc97c829-1523-4c46-ba27-adbf1779a083" providerId="ADAL" clId="{C0C39DB5-F33F-54EC-AB03-C51417F965B9}" dt="2026-03-10T18:43:47.913" v="82" actId="20577"/>
          <ac:spMkLst>
            <pc:docMk/>
            <pc:sldMk cId="208622892" sldId="256"/>
            <ac:spMk id="28" creationId="{79541017-9AB8-9D45-FC7F-B3E08A58DE04}"/>
          </ac:spMkLst>
        </pc:spChg>
        <pc:spChg chg="mod">
          <ac:chgData name="Sarah Malakoff" userId="cc97c829-1523-4c46-ba27-adbf1779a083" providerId="ADAL" clId="{C0C39DB5-F33F-54EC-AB03-C51417F965B9}" dt="2026-03-19T15:41:05.209" v="100" actId="20577"/>
          <ac:spMkLst>
            <pc:docMk/>
            <pc:sldMk cId="208622892" sldId="256"/>
            <ac:spMk id="53" creationId="{4F4E98A7-51FD-36F5-8659-605A024AB43F}"/>
          </ac:spMkLst>
        </pc:spChg>
        <pc:picChg chg="add del mod">
          <ac:chgData name="Sarah Malakoff" userId="cc97c829-1523-4c46-ba27-adbf1779a083" providerId="ADAL" clId="{C0C39DB5-F33F-54EC-AB03-C51417F965B9}" dt="2026-03-19T15:43:22.676" v="110" actId="478"/>
          <ac:picMkLst>
            <pc:docMk/>
            <pc:sldMk cId="208622892" sldId="256"/>
            <ac:picMk id="5" creationId="{1E8BE561-632F-9763-25C4-1163530D6244}"/>
          </ac:picMkLst>
        </pc:picChg>
        <pc:picChg chg="del">
          <ac:chgData name="Sarah Malakoff" userId="cc97c829-1523-4c46-ba27-adbf1779a083" providerId="ADAL" clId="{C0C39DB5-F33F-54EC-AB03-C51417F965B9}" dt="2026-03-19T15:46:20.071" v="122" actId="478"/>
          <ac:picMkLst>
            <pc:docMk/>
            <pc:sldMk cId="208622892" sldId="256"/>
            <ac:picMk id="6" creationId="{C06A16F0-54D2-3482-2BC9-4F4DAC0E167A}"/>
          </ac:picMkLst>
        </pc:picChg>
        <pc:picChg chg="add del mod">
          <ac:chgData name="Sarah Malakoff" userId="cc97c829-1523-4c46-ba27-adbf1779a083" providerId="ADAL" clId="{C0C39DB5-F33F-54EC-AB03-C51417F965B9}" dt="2026-03-19T15:44:20.099" v="113" actId="478"/>
          <ac:picMkLst>
            <pc:docMk/>
            <pc:sldMk cId="208622892" sldId="256"/>
            <ac:picMk id="11" creationId="{B45956E8-900A-0249-C2A1-44972046E673}"/>
          </ac:picMkLst>
        </pc:picChg>
        <pc:picChg chg="add del mod">
          <ac:chgData name="Sarah Malakoff" userId="cc97c829-1523-4c46-ba27-adbf1779a083" providerId="ADAL" clId="{C0C39DB5-F33F-54EC-AB03-C51417F965B9}" dt="2026-03-19T15:44:31.426" v="117" actId="478"/>
          <ac:picMkLst>
            <pc:docMk/>
            <pc:sldMk cId="208622892" sldId="256"/>
            <ac:picMk id="14" creationId="{471D2D11-790C-220C-EBFF-8D08EADAE126}"/>
          </ac:picMkLst>
        </pc:picChg>
        <pc:picChg chg="add del mod">
          <ac:chgData name="Sarah Malakoff" userId="cc97c829-1523-4c46-ba27-adbf1779a083" providerId="ADAL" clId="{C0C39DB5-F33F-54EC-AB03-C51417F965B9}" dt="2026-03-19T15:45:51.812" v="119" actId="478"/>
          <ac:picMkLst>
            <pc:docMk/>
            <pc:sldMk cId="208622892" sldId="256"/>
            <ac:picMk id="17" creationId="{1FAC786B-002F-BF24-6B8F-2018C3B1ED11}"/>
          </ac:picMkLst>
        </pc:picChg>
        <pc:picChg chg="add mod">
          <ac:chgData name="Sarah Malakoff" userId="cc97c829-1523-4c46-ba27-adbf1779a083" providerId="ADAL" clId="{C0C39DB5-F33F-54EC-AB03-C51417F965B9}" dt="2026-03-19T15:46:39.584" v="130" actId="1036"/>
          <ac:picMkLst>
            <pc:docMk/>
            <pc:sldMk cId="208622892" sldId="256"/>
            <ac:picMk id="19" creationId="{886237C2-88F6-9924-FAB5-C41786083A1B}"/>
          </ac:picMkLst>
        </pc:picChg>
        <pc:cxnChg chg="mod">
          <ac:chgData name="Sarah Malakoff" userId="cc97c829-1523-4c46-ba27-adbf1779a083" providerId="ADAL" clId="{C0C39DB5-F33F-54EC-AB03-C51417F965B9}" dt="2026-03-19T15:46:47.603" v="131" actId="1076"/>
          <ac:cxnSpMkLst>
            <pc:docMk/>
            <pc:sldMk cId="208622892" sldId="256"/>
            <ac:cxnSpMk id="7" creationId="{87C1BC84-004C-996A-7EA1-DA8B131FB610}"/>
          </ac:cxnSpMkLst>
        </pc:cxnChg>
      </pc:sldChg>
      <pc:sldChg chg="addSp delSp modSp mod">
        <pc:chgData name="Sarah Malakoff" userId="cc97c829-1523-4c46-ba27-adbf1779a083" providerId="ADAL" clId="{C0C39DB5-F33F-54EC-AB03-C51417F965B9}" dt="2026-03-19T15:47:12.037" v="138" actId="1076"/>
        <pc:sldMkLst>
          <pc:docMk/>
          <pc:sldMk cId="2860749528" sldId="257"/>
        </pc:sldMkLst>
        <pc:spChg chg="add mod">
          <ac:chgData name="Sarah Malakoff" userId="cc97c829-1523-4c46-ba27-adbf1779a083" providerId="ADAL" clId="{C0C39DB5-F33F-54EC-AB03-C51417F965B9}" dt="2026-03-19T15:47:12.037" v="138" actId="1076"/>
          <ac:spMkLst>
            <pc:docMk/>
            <pc:sldMk cId="2860749528" sldId="257"/>
            <ac:spMk id="2" creationId="{AF73982E-2F2B-3F7D-EEA8-1644D6D4A624}"/>
          </ac:spMkLst>
        </pc:spChg>
        <pc:picChg chg="del">
          <ac:chgData name="Sarah Malakoff" userId="cc97c829-1523-4c46-ba27-adbf1779a083" providerId="ADAL" clId="{C0C39DB5-F33F-54EC-AB03-C51417F965B9}" dt="2026-03-19T15:46:52" v="132" actId="478"/>
          <ac:picMkLst>
            <pc:docMk/>
            <pc:sldMk cId="2860749528" sldId="257"/>
            <ac:picMk id="6" creationId="{8DDA65D6-7BAD-B5A9-310D-11F9025E45DA}"/>
          </ac:picMkLst>
        </pc:picChg>
        <pc:picChg chg="add mod">
          <ac:chgData name="Sarah Malakoff" userId="cc97c829-1523-4c46-ba27-adbf1779a083" providerId="ADAL" clId="{C0C39DB5-F33F-54EC-AB03-C51417F965B9}" dt="2026-03-19T15:47:08.454" v="137" actId="1076"/>
          <ac:picMkLst>
            <pc:docMk/>
            <pc:sldMk cId="2860749528" sldId="257"/>
            <ac:picMk id="9" creationId="{072B5BA3-784A-5EC3-E1EE-58F503BB3C8C}"/>
          </ac:picMkLst>
        </pc:picChg>
        <pc:cxnChg chg="mod">
          <ac:chgData name="Sarah Malakoff" userId="cc97c829-1523-4c46-ba27-adbf1779a083" providerId="ADAL" clId="{C0C39DB5-F33F-54EC-AB03-C51417F965B9}" dt="2026-03-19T15:47:12.037" v="138" actId="1076"/>
          <ac:cxnSpMkLst>
            <pc:docMk/>
            <pc:sldMk cId="2860749528" sldId="257"/>
            <ac:cxnSpMk id="7" creationId="{CEEC1BA7-CCCB-53F4-8AFD-70714247FED5}"/>
          </ac:cxnSpMkLst>
        </pc:cxnChg>
      </pc:sldChg>
      <pc:sldChg chg="addSp delSp modSp mod">
        <pc:chgData name="Sarah Malakoff" userId="cc97c829-1523-4c46-ba27-adbf1779a083" providerId="ADAL" clId="{C0C39DB5-F33F-54EC-AB03-C51417F965B9}" dt="2026-03-19T15:47:19.610" v="140"/>
        <pc:sldMkLst>
          <pc:docMk/>
          <pc:sldMk cId="2817676177" sldId="258"/>
        </pc:sldMkLst>
        <pc:spChg chg="mod">
          <ac:chgData name="Sarah Malakoff" userId="cc97c829-1523-4c46-ba27-adbf1779a083" providerId="ADAL" clId="{C0C39DB5-F33F-54EC-AB03-C51417F965B9}" dt="2026-03-19T15:41:18.078" v="107" actId="20577"/>
          <ac:spMkLst>
            <pc:docMk/>
            <pc:sldMk cId="2817676177" sldId="258"/>
            <ac:spMk id="2" creationId="{9D6167D6-C390-BA76-55C2-792EAF6B2DBB}"/>
          </ac:spMkLst>
        </pc:spChg>
        <pc:spChg chg="add del mod">
          <ac:chgData name="Sarah Malakoff" userId="cc97c829-1523-4c46-ba27-adbf1779a083" providerId="ADAL" clId="{C0C39DB5-F33F-54EC-AB03-C51417F965B9}" dt="2026-03-19T15:47:18.922" v="139" actId="478"/>
          <ac:spMkLst>
            <pc:docMk/>
            <pc:sldMk cId="2817676177" sldId="258"/>
            <ac:spMk id="3" creationId="{5ABFA7DE-4ADB-E51D-DEB8-412146CB315B}"/>
          </ac:spMkLst>
        </pc:spChg>
        <pc:spChg chg="add mod">
          <ac:chgData name="Sarah Malakoff" userId="cc97c829-1523-4c46-ba27-adbf1779a083" providerId="ADAL" clId="{C0C39DB5-F33F-54EC-AB03-C51417F965B9}" dt="2026-03-19T15:47:19.610" v="140"/>
          <ac:spMkLst>
            <pc:docMk/>
            <pc:sldMk cId="2817676177" sldId="258"/>
            <ac:spMk id="8" creationId="{E6FBB68A-C285-04D2-09E3-F214B0BCFE3F}"/>
          </ac:spMkLst>
        </pc:spChg>
        <pc:picChg chg="del">
          <ac:chgData name="Sarah Malakoff" userId="cc97c829-1523-4c46-ba27-adbf1779a083" providerId="ADAL" clId="{C0C39DB5-F33F-54EC-AB03-C51417F965B9}" dt="2026-03-19T15:47:18.922" v="139" actId="478"/>
          <ac:picMkLst>
            <pc:docMk/>
            <pc:sldMk cId="2817676177" sldId="258"/>
            <ac:picMk id="6" creationId="{A66210D2-863D-E501-AC20-BDDB3A081A67}"/>
          </ac:picMkLst>
        </pc:picChg>
        <pc:picChg chg="add mod">
          <ac:chgData name="Sarah Malakoff" userId="cc97c829-1523-4c46-ba27-adbf1779a083" providerId="ADAL" clId="{C0C39DB5-F33F-54EC-AB03-C51417F965B9}" dt="2026-03-19T15:47:19.610" v="140"/>
          <ac:picMkLst>
            <pc:docMk/>
            <pc:sldMk cId="2817676177" sldId="258"/>
            <ac:picMk id="10" creationId="{7C0A5774-4605-E03A-4513-B0CF4C375492}"/>
          </ac:picMkLst>
        </pc:picChg>
        <pc:cxnChg chg="add mod">
          <ac:chgData name="Sarah Malakoff" userId="cc97c829-1523-4c46-ba27-adbf1779a083" providerId="ADAL" clId="{C0C39DB5-F33F-54EC-AB03-C51417F965B9}" dt="2026-03-19T15:47:19.610" v="140"/>
          <ac:cxnSpMkLst>
            <pc:docMk/>
            <pc:sldMk cId="2817676177" sldId="258"/>
            <ac:cxnSpMk id="5" creationId="{9894DDCE-1B6D-C029-B365-7F4B254AD74F}"/>
          </ac:cxnSpMkLst>
        </pc:cxnChg>
        <pc:cxnChg chg="del">
          <ac:chgData name="Sarah Malakoff" userId="cc97c829-1523-4c46-ba27-adbf1779a083" providerId="ADAL" clId="{C0C39DB5-F33F-54EC-AB03-C51417F965B9}" dt="2026-03-19T15:47:18.922" v="139" actId="478"/>
          <ac:cxnSpMkLst>
            <pc:docMk/>
            <pc:sldMk cId="2817676177" sldId="258"/>
            <ac:cxnSpMk id="7" creationId="{65597F3B-1F57-4913-F1C8-021599C97C1D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66746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474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2900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1453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8865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0064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3318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6386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3033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73049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731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A75269C0-EEEE-5B63-D449-8D13D4F35301}"/>
              </a:ext>
            </a:extLst>
          </p:cNvPr>
          <p:cNvGraphicFramePr>
            <a:graphicFrameLocks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6830127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25" imgH="424" progId="TCLayout.ActiveDocument.1">
                  <p:embed/>
                </p:oleObj>
              </mc:Choice>
              <mc:Fallback>
                <p:oleObj name="think-cell Slide" r:id="rId14" imgW="425" imgH="424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75269C0-EEEE-5B63-D449-8D13D4F353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4ADA66-FDAF-4004-8319-1203F55C3DCE}" type="datetimeFigureOut">
              <a:rPr lang="en-ID" smtClean="0"/>
              <a:t>19/03/26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1F61A3-2B07-4A7C-BB8C-62A9A129AA2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1912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31;p13">
            <a:extLst>
              <a:ext uri="{FF2B5EF4-FFF2-40B4-BE49-F238E27FC236}">
                <a16:creationId xmlns:a16="http://schemas.microsoft.com/office/drawing/2014/main" id="{CA4FE589-A3FC-3EE1-D562-30D81818455A}"/>
              </a:ext>
            </a:extLst>
          </p:cNvPr>
          <p:cNvSpPr/>
          <p:nvPr/>
        </p:nvSpPr>
        <p:spPr>
          <a:xfrm>
            <a:off x="-440506" y="-86202"/>
            <a:ext cx="6977872" cy="1690287"/>
          </a:xfrm>
          <a:prstGeom prst="roundRect">
            <a:avLst>
              <a:gd name="adj" fmla="val 50000"/>
            </a:avLst>
          </a:prstGeom>
          <a:solidFill>
            <a:srgbClr val="DCEEFD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 defTabSz="914400">
              <a:buClr>
                <a:srgbClr val="000000"/>
              </a:buClr>
              <a:buSzPts val="1600"/>
            </a:pPr>
            <a:endParaRPr lang="en-US" sz="1000" kern="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8C918C3-D63C-6D8F-5D5E-D85EAAABC9FA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50299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C918C3-D63C-6D8F-5D5E-D85EAAABC9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Google Shape;16;p15">
            <a:extLst>
              <a:ext uri="{FF2B5EF4-FFF2-40B4-BE49-F238E27FC236}">
                <a16:creationId xmlns:a16="http://schemas.microsoft.com/office/drawing/2014/main" id="{87C1BC84-004C-996A-7EA1-DA8B131FB610}"/>
              </a:ext>
            </a:extLst>
          </p:cNvPr>
          <p:cNvCxnSpPr/>
          <p:nvPr/>
        </p:nvCxnSpPr>
        <p:spPr>
          <a:xfrm>
            <a:off x="1789734" y="9475402"/>
            <a:ext cx="0" cy="18692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Google Shape;739;p6">
            <a:extLst>
              <a:ext uri="{FF2B5EF4-FFF2-40B4-BE49-F238E27FC236}">
                <a16:creationId xmlns:a16="http://schemas.microsoft.com/office/drawing/2014/main" id="{835F663A-5AAD-A659-D10E-C69E399D7FD2}"/>
              </a:ext>
            </a:extLst>
          </p:cNvPr>
          <p:cNvSpPr txBox="1">
            <a:spLocks/>
          </p:cNvSpPr>
          <p:nvPr/>
        </p:nvSpPr>
        <p:spPr>
          <a:xfrm>
            <a:off x="550863" y="331865"/>
            <a:ext cx="5757862" cy="538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None/>
              <a:defRPr sz="28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The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DoseSpot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 Upgrade: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Workflow enhancements and NCPDP compliance, all in one</a:t>
            </a:r>
          </a:p>
        </p:txBody>
      </p:sp>
      <p:sp>
        <p:nvSpPr>
          <p:cNvPr id="28" name="Google Shape;1131;p13">
            <a:extLst>
              <a:ext uri="{FF2B5EF4-FFF2-40B4-BE49-F238E27FC236}">
                <a16:creationId xmlns:a16="http://schemas.microsoft.com/office/drawing/2014/main" id="{79541017-9AB8-9D45-FC7F-B3E08A58DE04}"/>
              </a:ext>
            </a:extLst>
          </p:cNvPr>
          <p:cNvSpPr/>
          <p:nvPr/>
        </p:nvSpPr>
        <p:spPr>
          <a:xfrm>
            <a:off x="551700" y="1699261"/>
            <a:ext cx="5757025" cy="318833"/>
          </a:xfrm>
          <a:prstGeom prst="roundRect">
            <a:avLst>
              <a:gd name="adj" fmla="val 50000"/>
            </a:avLst>
          </a:prstGeom>
          <a:solidFill>
            <a:srgbClr val="196EB7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Poppins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Powerful new </a:t>
            </a:r>
            <a:r>
              <a:rPr lang="en-US" sz="1000" b="1" kern="0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</a:t>
            </a:r>
            <a:r>
              <a:rPr kumimoji="0" lang="en-US" sz="1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eatures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1132;p13">
            <a:extLst>
              <a:ext uri="{FF2B5EF4-FFF2-40B4-BE49-F238E27FC236}">
                <a16:creationId xmlns:a16="http://schemas.microsoft.com/office/drawing/2014/main" id="{B615F75A-557F-B3E0-0C1D-420F3BC7EFFF}"/>
              </a:ext>
            </a:extLst>
          </p:cNvPr>
          <p:cNvSpPr/>
          <p:nvPr/>
        </p:nvSpPr>
        <p:spPr>
          <a:xfrm>
            <a:off x="5957650" y="1683357"/>
            <a:ext cx="351075" cy="35107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srgbClr val="000000">
                <a:alpha val="9411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Poppins Light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126;p13">
            <a:extLst>
              <a:ext uri="{FF2B5EF4-FFF2-40B4-BE49-F238E27FC236}">
                <a16:creationId xmlns:a16="http://schemas.microsoft.com/office/drawing/2014/main" id="{0F4ED531-BDAA-0225-0EB5-8D94D2B1452C}"/>
              </a:ext>
            </a:extLst>
          </p:cNvPr>
          <p:cNvSpPr txBox="1"/>
          <p:nvPr/>
        </p:nvSpPr>
        <p:spPr>
          <a:xfrm>
            <a:off x="551701" y="2136964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Auto On Behalf of Switch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Automatically switches the “On Behalf Of” selection for prescribing agents when processing patient tasks, improving workflow efficiency.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1126;p13">
            <a:extLst>
              <a:ext uri="{FF2B5EF4-FFF2-40B4-BE49-F238E27FC236}">
                <a16:creationId xmlns:a16="http://schemas.microsoft.com/office/drawing/2014/main" id="{0FBB9EF5-5D2D-E864-8A5F-7225C527EB03}"/>
              </a:ext>
            </a:extLst>
          </p:cNvPr>
          <p:cNvSpPr txBox="1"/>
          <p:nvPr/>
        </p:nvSpPr>
        <p:spPr>
          <a:xfrm>
            <a:off x="551701" y="2661275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Bulk Prescribing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providers to send multiple prescriptions simultaneously.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1126;p13">
            <a:extLst>
              <a:ext uri="{FF2B5EF4-FFF2-40B4-BE49-F238E27FC236}">
                <a16:creationId xmlns:a16="http://schemas.microsoft.com/office/drawing/2014/main" id="{C7279604-CECA-789D-98BC-A471E11C97D9}"/>
              </a:ext>
            </a:extLst>
          </p:cNvPr>
          <p:cNvSpPr txBox="1"/>
          <p:nvPr/>
        </p:nvSpPr>
        <p:spPr>
          <a:xfrm>
            <a:off x="551701" y="3077864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Map Pharmacy Search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Enables pharmacy searches using an interactive map interface.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1126;p13">
            <a:extLst>
              <a:ext uri="{FF2B5EF4-FFF2-40B4-BE49-F238E27FC236}">
                <a16:creationId xmlns:a16="http://schemas.microsoft.com/office/drawing/2014/main" id="{8D2433D6-7547-3490-C111-949C3DCC9D7E}"/>
              </a:ext>
            </a:extLst>
          </p:cNvPr>
          <p:cNvSpPr txBox="1"/>
          <p:nvPr/>
        </p:nvSpPr>
        <p:spPr>
          <a:xfrm>
            <a:off x="551701" y="3494453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Onboarding Hub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Provides a centralized and streamlined experience for provider onboarding.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89A9BEA-B0BD-03BE-E91C-A6A04D2BD666}"/>
              </a:ext>
            </a:extLst>
          </p:cNvPr>
          <p:cNvCxnSpPr/>
          <p:nvPr/>
        </p:nvCxnSpPr>
        <p:spPr>
          <a:xfrm>
            <a:off x="549275" y="2614563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6FCE1DE-5BB5-E836-5A86-31607F3878ED}"/>
              </a:ext>
            </a:extLst>
          </p:cNvPr>
          <p:cNvCxnSpPr/>
          <p:nvPr/>
        </p:nvCxnSpPr>
        <p:spPr>
          <a:xfrm>
            <a:off x="549275" y="3031152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057E253-3942-04E4-E5FB-247DBE4BD90A}"/>
              </a:ext>
            </a:extLst>
          </p:cNvPr>
          <p:cNvCxnSpPr/>
          <p:nvPr/>
        </p:nvCxnSpPr>
        <p:spPr>
          <a:xfrm>
            <a:off x="549275" y="3447741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5" name="Google Shape;1126;p13">
            <a:extLst>
              <a:ext uri="{FF2B5EF4-FFF2-40B4-BE49-F238E27FC236}">
                <a16:creationId xmlns:a16="http://schemas.microsoft.com/office/drawing/2014/main" id="{0F73AAC3-6BC4-96A5-D010-7117E7AF9AEA}"/>
              </a:ext>
            </a:extLst>
          </p:cNvPr>
          <p:cNvSpPr txBox="1"/>
          <p:nvPr/>
        </p:nvSpPr>
        <p:spPr>
          <a:xfrm>
            <a:off x="3629547" y="2136964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Order Sets (Bulk Favorites)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providers to group and quickly prescribe commonly used medications as a set.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126;p13">
            <a:extLst>
              <a:ext uri="{FF2B5EF4-FFF2-40B4-BE49-F238E27FC236}">
                <a16:creationId xmlns:a16="http://schemas.microsoft.com/office/drawing/2014/main" id="{B21D6B61-1130-7492-6153-A125927CBC39}"/>
              </a:ext>
            </a:extLst>
          </p:cNvPr>
          <p:cNvSpPr txBox="1"/>
          <p:nvPr/>
        </p:nvSpPr>
        <p:spPr>
          <a:xfrm>
            <a:off x="3629547" y="2589461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Patient-Centered Tasks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Enables prescribers to view all outstanding tasks associated with a specific patient in one place.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126;p13">
            <a:extLst>
              <a:ext uri="{FF2B5EF4-FFF2-40B4-BE49-F238E27FC236}">
                <a16:creationId xmlns:a16="http://schemas.microsoft.com/office/drawing/2014/main" id="{12928AA3-9FF8-9697-7A40-C38714F758FB}"/>
              </a:ext>
            </a:extLst>
          </p:cNvPr>
          <p:cNvSpPr txBox="1"/>
          <p:nvPr/>
        </p:nvSpPr>
        <p:spPr>
          <a:xfrm>
            <a:off x="3629547" y="3041958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Prescription Drafts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Automatically saves in-progress prescriptions, allowing providers to resume where they left off.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126;p13">
            <a:extLst>
              <a:ext uri="{FF2B5EF4-FFF2-40B4-BE49-F238E27FC236}">
                <a16:creationId xmlns:a16="http://schemas.microsoft.com/office/drawing/2014/main" id="{82870320-0B39-93BB-8024-C65F6DB4BAE4}"/>
              </a:ext>
            </a:extLst>
          </p:cNvPr>
          <p:cNvSpPr txBox="1"/>
          <p:nvPr/>
        </p:nvSpPr>
        <p:spPr>
          <a:xfrm>
            <a:off x="3629547" y="3494453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Sig Builder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Offers automated sig creation to streamline prescription instructions.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4D0E13D-F131-21DD-9D06-DE39975397C7}"/>
              </a:ext>
            </a:extLst>
          </p:cNvPr>
          <p:cNvCxnSpPr/>
          <p:nvPr/>
        </p:nvCxnSpPr>
        <p:spPr>
          <a:xfrm>
            <a:off x="3627121" y="2524795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0E60866-5A5A-2A7C-F414-C8DE77C04A2D}"/>
              </a:ext>
            </a:extLst>
          </p:cNvPr>
          <p:cNvCxnSpPr/>
          <p:nvPr/>
        </p:nvCxnSpPr>
        <p:spPr>
          <a:xfrm>
            <a:off x="3627121" y="2977292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D65B3E9-F157-6EBE-92AE-F8CA12AED2A4}"/>
              </a:ext>
            </a:extLst>
          </p:cNvPr>
          <p:cNvCxnSpPr/>
          <p:nvPr/>
        </p:nvCxnSpPr>
        <p:spPr>
          <a:xfrm>
            <a:off x="3627121" y="3429789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3" name="Google Shape;1131;p13">
            <a:extLst>
              <a:ext uri="{FF2B5EF4-FFF2-40B4-BE49-F238E27FC236}">
                <a16:creationId xmlns:a16="http://schemas.microsoft.com/office/drawing/2014/main" id="{4F4E98A7-51FD-36F5-8659-605A024AB43F}"/>
              </a:ext>
            </a:extLst>
          </p:cNvPr>
          <p:cNvSpPr/>
          <p:nvPr/>
        </p:nvSpPr>
        <p:spPr>
          <a:xfrm>
            <a:off x="551700" y="3968527"/>
            <a:ext cx="5757025" cy="31883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>
              <a:buClr>
                <a:srgbClr val="000000"/>
              </a:buClr>
              <a:buSzPts val="1200"/>
            </a:pPr>
            <a:r>
              <a:rPr lang="en-US" sz="1000" b="1" dirty="0">
                <a:solidFill>
                  <a:srgbClr val="FFFFFF"/>
                </a:solidFill>
                <a:latin typeface="Poppins"/>
                <a:cs typeface="Poppins"/>
                <a:sym typeface="Poppins"/>
              </a:rPr>
              <a:t>Plus core features</a:t>
            </a:r>
            <a:endParaRPr lang="en-US" sz="1000" b="1" dirty="0">
              <a:solidFill>
                <a:srgbClr val="FFFFFF"/>
              </a:solidFill>
              <a:latin typeface="Poppins"/>
              <a:cs typeface="Poppins"/>
              <a:sym typeface="Arial"/>
            </a:endParaRPr>
          </a:p>
        </p:txBody>
      </p:sp>
      <p:sp>
        <p:nvSpPr>
          <p:cNvPr id="54" name="Google Shape;1132;p13">
            <a:extLst>
              <a:ext uri="{FF2B5EF4-FFF2-40B4-BE49-F238E27FC236}">
                <a16:creationId xmlns:a16="http://schemas.microsoft.com/office/drawing/2014/main" id="{B98B40C0-6E96-0C85-92E0-822DEED4A68B}"/>
              </a:ext>
            </a:extLst>
          </p:cNvPr>
          <p:cNvSpPr/>
          <p:nvPr/>
        </p:nvSpPr>
        <p:spPr>
          <a:xfrm>
            <a:off x="5957650" y="3952623"/>
            <a:ext cx="351075" cy="35107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srgbClr val="000000">
                <a:alpha val="9411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Poppins Light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1126;p13">
            <a:extLst>
              <a:ext uri="{FF2B5EF4-FFF2-40B4-BE49-F238E27FC236}">
                <a16:creationId xmlns:a16="http://schemas.microsoft.com/office/drawing/2014/main" id="{B6C434F8-7ED7-91ED-AAD9-39CCE8D25AA8}"/>
              </a:ext>
            </a:extLst>
          </p:cNvPr>
          <p:cNvSpPr txBox="1"/>
          <p:nvPr/>
        </p:nvSpPr>
        <p:spPr>
          <a:xfrm>
            <a:off x="551701" y="4403767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Active/Inactive Medications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View and manage medications a patient has been prescribed through </a:t>
            </a:r>
            <a:r>
              <a:rPr lang="en-US" sz="7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DoseSpot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including the ability to edit active prescriptions.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126;p13">
            <a:extLst>
              <a:ext uri="{FF2B5EF4-FFF2-40B4-BE49-F238E27FC236}">
                <a16:creationId xmlns:a16="http://schemas.microsoft.com/office/drawing/2014/main" id="{B9323B38-15E1-3A32-9229-09A19EBA1A46}"/>
              </a:ext>
            </a:extLst>
          </p:cNvPr>
          <p:cNvSpPr txBox="1"/>
          <p:nvPr/>
        </p:nvSpPr>
        <p:spPr>
          <a:xfrm>
            <a:off x="551701" y="4944084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Dashboard Page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Provides clinicians with a centralized view of outstanding tasks, including pending prescriptions, refills, </a:t>
            </a:r>
            <a:r>
              <a:rPr lang="en-US" sz="7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RxChange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requests, and transmission errors.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126;p13">
            <a:extLst>
              <a:ext uri="{FF2B5EF4-FFF2-40B4-BE49-F238E27FC236}">
                <a16:creationId xmlns:a16="http://schemas.microsoft.com/office/drawing/2014/main" id="{A6540C1A-2EA5-236C-6758-4720CF4E53A1}"/>
              </a:ext>
            </a:extLst>
          </p:cNvPr>
          <p:cNvSpPr txBox="1"/>
          <p:nvPr/>
        </p:nvSpPr>
        <p:spPr>
          <a:xfrm>
            <a:off x="551701" y="5484401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Direct Pharmacy Enablement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Displays integrated pharmacy options to providers during the prescribing process.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126;p13">
            <a:extLst>
              <a:ext uri="{FF2B5EF4-FFF2-40B4-BE49-F238E27FC236}">
                <a16:creationId xmlns:a16="http://schemas.microsoft.com/office/drawing/2014/main" id="{F6E21105-CF57-11BA-5516-6D5567317610}"/>
              </a:ext>
            </a:extLst>
          </p:cNvPr>
          <p:cNvSpPr txBox="1"/>
          <p:nvPr/>
        </p:nvSpPr>
        <p:spPr>
          <a:xfrm>
            <a:off x="551701" y="5916996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Electronic Prior Auth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Enables providers to complete prior authorizations for eligible medications directly within </a:t>
            </a:r>
            <a:r>
              <a:rPr lang="en-US" sz="7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DoseSpot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F9C8D8E-6419-4748-D1FA-5C9936FB9D92}"/>
              </a:ext>
            </a:extLst>
          </p:cNvPr>
          <p:cNvCxnSpPr/>
          <p:nvPr/>
        </p:nvCxnSpPr>
        <p:spPr>
          <a:xfrm>
            <a:off x="549275" y="4889369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EE7A7CF-1107-0A8A-AA9D-A84725E0F839}"/>
              </a:ext>
            </a:extLst>
          </p:cNvPr>
          <p:cNvCxnSpPr/>
          <p:nvPr/>
        </p:nvCxnSpPr>
        <p:spPr>
          <a:xfrm>
            <a:off x="549275" y="5429686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C42B78-6735-408D-0EE4-0B5F10313D64}"/>
              </a:ext>
            </a:extLst>
          </p:cNvPr>
          <p:cNvCxnSpPr/>
          <p:nvPr/>
        </p:nvCxnSpPr>
        <p:spPr>
          <a:xfrm>
            <a:off x="549275" y="5862281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3" name="Google Shape;1126;p13">
            <a:extLst>
              <a:ext uri="{FF2B5EF4-FFF2-40B4-BE49-F238E27FC236}">
                <a16:creationId xmlns:a16="http://schemas.microsoft.com/office/drawing/2014/main" id="{9A737DEC-5B41-EFE5-6A0F-56FE1C455EE5}"/>
              </a:ext>
            </a:extLst>
          </p:cNvPr>
          <p:cNvSpPr txBox="1"/>
          <p:nvPr/>
        </p:nvSpPr>
        <p:spPr>
          <a:xfrm>
            <a:off x="551701" y="6349591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Essential Clinic Configurations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clinics to assign specific permissions and access controls to their clinicians.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D61CEB6-2FB7-18EA-94A8-630F2248E451}"/>
              </a:ext>
            </a:extLst>
          </p:cNvPr>
          <p:cNvCxnSpPr/>
          <p:nvPr/>
        </p:nvCxnSpPr>
        <p:spPr>
          <a:xfrm>
            <a:off x="549275" y="6294876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5" name="Google Shape;1126;p13">
            <a:extLst>
              <a:ext uri="{FF2B5EF4-FFF2-40B4-BE49-F238E27FC236}">
                <a16:creationId xmlns:a16="http://schemas.microsoft.com/office/drawing/2014/main" id="{F6111194-8A9D-AFB3-4976-7AEEFA9250DE}"/>
              </a:ext>
            </a:extLst>
          </p:cNvPr>
          <p:cNvSpPr txBox="1"/>
          <p:nvPr/>
        </p:nvSpPr>
        <p:spPr>
          <a:xfrm>
            <a:off x="551701" y="6782186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Essential Custom Theming via JSON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Supports platform customization through a JSON configuration file (replacing legacy CSS-based theming). Additional documentation has configuration details.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C29F1A80-412E-F7C4-42D3-091B8E210659}"/>
              </a:ext>
            </a:extLst>
          </p:cNvPr>
          <p:cNvCxnSpPr/>
          <p:nvPr/>
        </p:nvCxnSpPr>
        <p:spPr>
          <a:xfrm>
            <a:off x="549275" y="6727471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8" name="Google Shape;1126;p13">
            <a:extLst>
              <a:ext uri="{FF2B5EF4-FFF2-40B4-BE49-F238E27FC236}">
                <a16:creationId xmlns:a16="http://schemas.microsoft.com/office/drawing/2014/main" id="{77291AA4-6D2B-F2F4-5782-A6308D0C43C0}"/>
              </a:ext>
            </a:extLst>
          </p:cNvPr>
          <p:cNvSpPr txBox="1"/>
          <p:nvPr/>
        </p:nvSpPr>
        <p:spPr>
          <a:xfrm>
            <a:off x="551701" y="7322503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Limited Distribution Alert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Displays an icon within the prescribing workflow indicating a medication has limited distribution; hover functionality provides additional details.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0A5452-89DC-E6FE-1747-A3FD6EA7246B}"/>
              </a:ext>
            </a:extLst>
          </p:cNvPr>
          <p:cNvCxnSpPr/>
          <p:nvPr/>
        </p:nvCxnSpPr>
        <p:spPr>
          <a:xfrm>
            <a:off x="549275" y="7267788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1126;p13">
            <a:extLst>
              <a:ext uri="{FF2B5EF4-FFF2-40B4-BE49-F238E27FC236}">
                <a16:creationId xmlns:a16="http://schemas.microsoft.com/office/drawing/2014/main" id="{8E95A968-C810-66E1-7915-39A018FCB97A}"/>
              </a:ext>
            </a:extLst>
          </p:cNvPr>
          <p:cNvSpPr txBox="1"/>
          <p:nvPr/>
        </p:nvSpPr>
        <p:spPr>
          <a:xfrm>
            <a:off x="549275" y="7862820"/>
            <a:ext cx="2679178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Medication History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providers to view a patient’s medication history.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0004E412-E99D-552F-447C-3DE10757590C}"/>
              </a:ext>
            </a:extLst>
          </p:cNvPr>
          <p:cNvCxnSpPr/>
          <p:nvPr/>
        </p:nvCxnSpPr>
        <p:spPr>
          <a:xfrm>
            <a:off x="549275" y="7808105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3" name="Google Shape;1126;p13">
            <a:extLst>
              <a:ext uri="{FF2B5EF4-FFF2-40B4-BE49-F238E27FC236}">
                <a16:creationId xmlns:a16="http://schemas.microsoft.com/office/drawing/2014/main" id="{279AB069-34C2-111B-9396-142BCB740BF9}"/>
              </a:ext>
            </a:extLst>
          </p:cNvPr>
          <p:cNvSpPr txBox="1"/>
          <p:nvPr/>
        </p:nvSpPr>
        <p:spPr>
          <a:xfrm>
            <a:off x="549275" y="8187694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Mobile Enhancements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Optimizes the user experience for mobile and smaller screen devices.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126;p13">
            <a:extLst>
              <a:ext uri="{FF2B5EF4-FFF2-40B4-BE49-F238E27FC236}">
                <a16:creationId xmlns:a16="http://schemas.microsoft.com/office/drawing/2014/main" id="{6C838797-8B1F-C616-87B0-0379B5BBAD60}"/>
              </a:ext>
            </a:extLst>
          </p:cNvPr>
          <p:cNvSpPr txBox="1"/>
          <p:nvPr/>
        </p:nvSpPr>
        <p:spPr>
          <a:xfrm>
            <a:off x="549275" y="8620289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Navigation Bar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Provides streamlined access to frequently used pages and core workflows.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5EF0A25-F8F8-66EF-47C8-07B635578E94}"/>
              </a:ext>
            </a:extLst>
          </p:cNvPr>
          <p:cNvCxnSpPr/>
          <p:nvPr/>
        </p:nvCxnSpPr>
        <p:spPr>
          <a:xfrm>
            <a:off x="546849" y="8998169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9" name="Google Shape;1126;p13">
            <a:extLst>
              <a:ext uri="{FF2B5EF4-FFF2-40B4-BE49-F238E27FC236}">
                <a16:creationId xmlns:a16="http://schemas.microsoft.com/office/drawing/2014/main" id="{6E5BCA9D-9BB9-2775-2D66-BA7CBD409830}"/>
              </a:ext>
            </a:extLst>
          </p:cNvPr>
          <p:cNvSpPr txBox="1"/>
          <p:nvPr/>
        </p:nvSpPr>
        <p:spPr>
          <a:xfrm>
            <a:off x="549275" y="9052893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Patient Details Page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Displays patient-specific prescription information, including queued prescriptions within </a:t>
            </a:r>
            <a:r>
              <a:rPr lang="en-US" sz="7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DoseSpot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126;p13">
            <a:extLst>
              <a:ext uri="{FF2B5EF4-FFF2-40B4-BE49-F238E27FC236}">
                <a16:creationId xmlns:a16="http://schemas.microsoft.com/office/drawing/2014/main" id="{63EC2520-D24F-0B83-800D-C974E9793E91}"/>
              </a:ext>
            </a:extLst>
          </p:cNvPr>
          <p:cNvSpPr txBox="1"/>
          <p:nvPr/>
        </p:nvSpPr>
        <p:spPr>
          <a:xfrm>
            <a:off x="3627121" y="4397448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Patient List page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Displays patient-specific prescription information, including queued prescriptions within </a:t>
            </a:r>
            <a:r>
              <a:rPr lang="en-US" sz="7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DoseSpot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3898A6EF-7BD3-62B9-2F57-5550BB14990A}"/>
              </a:ext>
            </a:extLst>
          </p:cNvPr>
          <p:cNvCxnSpPr/>
          <p:nvPr/>
        </p:nvCxnSpPr>
        <p:spPr>
          <a:xfrm>
            <a:off x="3624695" y="4770258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" name="Google Shape;1126;p13">
            <a:extLst>
              <a:ext uri="{FF2B5EF4-FFF2-40B4-BE49-F238E27FC236}">
                <a16:creationId xmlns:a16="http://schemas.microsoft.com/office/drawing/2014/main" id="{BA9CFB85-B900-61C0-B346-5B1E7F1A99AB}"/>
              </a:ext>
            </a:extLst>
          </p:cNvPr>
          <p:cNvSpPr txBox="1"/>
          <p:nvPr/>
        </p:nvSpPr>
        <p:spPr>
          <a:xfrm>
            <a:off x="3627121" y="4819903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Patient Tasks (Refill, Change, Transmission Errors) </a:t>
            </a: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Supports efficient management and response to prescribing-related tasks, including refill requests, change requests, and transmission errors.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126;p13">
            <a:extLst>
              <a:ext uri="{FF2B5EF4-FFF2-40B4-BE49-F238E27FC236}">
                <a16:creationId xmlns:a16="http://schemas.microsoft.com/office/drawing/2014/main" id="{1996C4CB-1D8B-093F-9DAF-7B770485F817}"/>
              </a:ext>
            </a:extLst>
          </p:cNvPr>
          <p:cNvSpPr txBox="1"/>
          <p:nvPr/>
        </p:nvSpPr>
        <p:spPr>
          <a:xfrm>
            <a:off x="3627121" y="5350080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PDMP Link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Provides direct access to patient-specific Prescription Drug Monitoring Program (PDMP) reports from the Final Review &amp; Sign Off page.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54AC3A14-C9AB-174D-3490-BFD38EDB2A6B}"/>
              </a:ext>
            </a:extLst>
          </p:cNvPr>
          <p:cNvCxnSpPr/>
          <p:nvPr/>
        </p:nvCxnSpPr>
        <p:spPr>
          <a:xfrm>
            <a:off x="3624695" y="5300435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126;p13">
            <a:extLst>
              <a:ext uri="{FF2B5EF4-FFF2-40B4-BE49-F238E27FC236}">
                <a16:creationId xmlns:a16="http://schemas.microsoft.com/office/drawing/2014/main" id="{424EC749-521C-FC81-E69B-CD90E9FE8699}"/>
              </a:ext>
            </a:extLst>
          </p:cNvPr>
          <p:cNvSpPr txBox="1"/>
          <p:nvPr/>
        </p:nvSpPr>
        <p:spPr>
          <a:xfrm>
            <a:off x="3627121" y="5880257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Pharmacy Select – DS Connect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patients to select their preferred pharmacy and view estimated prescription costs.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6DF7459-529C-E141-D36F-E4C7549D99F0}"/>
              </a:ext>
            </a:extLst>
          </p:cNvPr>
          <p:cNvCxnSpPr/>
          <p:nvPr/>
        </p:nvCxnSpPr>
        <p:spPr>
          <a:xfrm>
            <a:off x="3624695" y="5830612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0" name="Google Shape;1126;p13">
            <a:extLst>
              <a:ext uri="{FF2B5EF4-FFF2-40B4-BE49-F238E27FC236}">
                <a16:creationId xmlns:a16="http://schemas.microsoft.com/office/drawing/2014/main" id="{8E25A683-C063-9813-F235-2D16DCC84931}"/>
              </a:ext>
            </a:extLst>
          </p:cNvPr>
          <p:cNvSpPr txBox="1"/>
          <p:nvPr/>
        </p:nvSpPr>
        <p:spPr>
          <a:xfrm>
            <a:off x="3627121" y="6302712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Prescribing Workflow (Add/Edit/Print/Send)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Comprehensive workflow for prescribing medications, supplies, and compounds, including adding, editing, printing, and sending prescriptions.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76880F00-AAA3-D0C6-39F1-C8DB405B4A27}"/>
              </a:ext>
            </a:extLst>
          </p:cNvPr>
          <p:cNvCxnSpPr/>
          <p:nvPr/>
        </p:nvCxnSpPr>
        <p:spPr>
          <a:xfrm>
            <a:off x="3624695" y="6253067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D1A2B08D-F5B4-5AAD-42D7-0FAEBC0E2B97}"/>
              </a:ext>
            </a:extLst>
          </p:cNvPr>
          <p:cNvCxnSpPr/>
          <p:nvPr/>
        </p:nvCxnSpPr>
        <p:spPr>
          <a:xfrm>
            <a:off x="549275" y="8132979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C6630FF-8B30-408B-7AE8-E0D0CF459C2E}"/>
              </a:ext>
            </a:extLst>
          </p:cNvPr>
          <p:cNvCxnSpPr/>
          <p:nvPr/>
        </p:nvCxnSpPr>
        <p:spPr>
          <a:xfrm>
            <a:off x="549275" y="8565574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26;p13">
            <a:extLst>
              <a:ext uri="{FF2B5EF4-FFF2-40B4-BE49-F238E27FC236}">
                <a16:creationId xmlns:a16="http://schemas.microsoft.com/office/drawing/2014/main" id="{07B6FED8-E684-0FF0-8AF7-ABEBB8D9508A}"/>
              </a:ext>
            </a:extLst>
          </p:cNvPr>
          <p:cNvSpPr txBox="1"/>
          <p:nvPr/>
        </p:nvSpPr>
        <p:spPr>
          <a:xfrm>
            <a:off x="3627121" y="6832889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Real-Time Prescription Benefits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Displays patient-specific prescription cost estimates based on eligibility and insurance coverage.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B31291F-1E7E-82E6-2D91-C66182530F24}"/>
              </a:ext>
            </a:extLst>
          </p:cNvPr>
          <p:cNvCxnSpPr/>
          <p:nvPr/>
        </p:nvCxnSpPr>
        <p:spPr>
          <a:xfrm>
            <a:off x="3624695" y="6783244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6" name="Google Shape;1126;p13">
            <a:extLst>
              <a:ext uri="{FF2B5EF4-FFF2-40B4-BE49-F238E27FC236}">
                <a16:creationId xmlns:a16="http://schemas.microsoft.com/office/drawing/2014/main" id="{9A768B82-E015-7F19-A572-7C2FF4D96F6E}"/>
              </a:ext>
            </a:extLst>
          </p:cNvPr>
          <p:cNvSpPr txBox="1"/>
          <p:nvPr/>
        </p:nvSpPr>
        <p:spPr>
          <a:xfrm>
            <a:off x="3627121" y="7255344"/>
            <a:ext cx="2679178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Real-Time Prescription Savings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Connects providers to savings programs and cost-assistance options to help reduce out-of-pocket expenses for patients.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9264871-5C74-7183-F755-1FDF8DB0526C}"/>
              </a:ext>
            </a:extLst>
          </p:cNvPr>
          <p:cNvCxnSpPr/>
          <p:nvPr/>
        </p:nvCxnSpPr>
        <p:spPr>
          <a:xfrm>
            <a:off x="3624695" y="7205699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8" name="Google Shape;1126;p13">
            <a:extLst>
              <a:ext uri="{FF2B5EF4-FFF2-40B4-BE49-F238E27FC236}">
                <a16:creationId xmlns:a16="http://schemas.microsoft.com/office/drawing/2014/main" id="{AC9DE97A-1C9E-ED8A-0881-0A01B3FCABDA}"/>
              </a:ext>
            </a:extLst>
          </p:cNvPr>
          <p:cNvSpPr txBox="1"/>
          <p:nvPr/>
        </p:nvSpPr>
        <p:spPr>
          <a:xfrm>
            <a:off x="3627121" y="7785521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Reporting Page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Enables authorized users (Reporting role required) to view, generate, and export prescribing reports.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8896C008-DD9A-45F3-949E-83DD98962FF7}"/>
              </a:ext>
            </a:extLst>
          </p:cNvPr>
          <p:cNvCxnSpPr/>
          <p:nvPr/>
        </p:nvCxnSpPr>
        <p:spPr>
          <a:xfrm>
            <a:off x="3624695" y="7735876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126;p13">
            <a:extLst>
              <a:ext uri="{FF2B5EF4-FFF2-40B4-BE49-F238E27FC236}">
                <a16:creationId xmlns:a16="http://schemas.microsoft.com/office/drawing/2014/main" id="{FBEC7C40-34DC-7272-83D2-3771F428C9F0}"/>
              </a:ext>
            </a:extLst>
          </p:cNvPr>
          <p:cNvSpPr txBox="1"/>
          <p:nvPr/>
        </p:nvSpPr>
        <p:spPr>
          <a:xfrm>
            <a:off x="3627121" y="8207976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Self-Reported Medications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Allows providers to document and review medications a patient reports currently taking.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E3C83E79-C1B7-678F-A5FA-7F34BE3321C5}"/>
              </a:ext>
            </a:extLst>
          </p:cNvPr>
          <p:cNvCxnSpPr/>
          <p:nvPr/>
        </p:nvCxnSpPr>
        <p:spPr>
          <a:xfrm>
            <a:off x="3624695" y="8158331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2" name="Google Shape;1126;p13">
            <a:extLst>
              <a:ext uri="{FF2B5EF4-FFF2-40B4-BE49-F238E27FC236}">
                <a16:creationId xmlns:a16="http://schemas.microsoft.com/office/drawing/2014/main" id="{1DCFCA09-B0C2-9752-3722-E1073F8E6090}"/>
              </a:ext>
            </a:extLst>
          </p:cNvPr>
          <p:cNvSpPr txBox="1"/>
          <p:nvPr/>
        </p:nvSpPr>
        <p:spPr>
          <a:xfrm>
            <a:off x="3627121" y="8630431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Small-Desktop Responsiveness Enhancements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Improves usability and layout optimization for smaller desktop screen sizes.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17358F12-DC5E-54D9-7DF4-C508405FCF02}"/>
              </a:ext>
            </a:extLst>
          </p:cNvPr>
          <p:cNvCxnSpPr/>
          <p:nvPr/>
        </p:nvCxnSpPr>
        <p:spPr>
          <a:xfrm>
            <a:off x="3624695" y="8580786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4" name="Google Shape;1126;p13">
            <a:extLst>
              <a:ext uri="{FF2B5EF4-FFF2-40B4-BE49-F238E27FC236}">
                <a16:creationId xmlns:a16="http://schemas.microsoft.com/office/drawing/2014/main" id="{23762648-4E96-ECEB-E9E8-9817EF466E9C}"/>
              </a:ext>
            </a:extLst>
          </p:cNvPr>
          <p:cNvSpPr txBox="1"/>
          <p:nvPr/>
        </p:nvSpPr>
        <p:spPr>
          <a:xfrm>
            <a:off x="3627121" y="9052893"/>
            <a:ext cx="2679178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b="1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 Roles &amp; Permissions 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en-US" sz="7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Ensures users can access and complete only tasks aligned with their designated role. </a:t>
            </a:r>
            <a:endParaRPr sz="7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2EF3ABC6-77BE-A28F-62E3-126CBE21A624}"/>
              </a:ext>
            </a:extLst>
          </p:cNvPr>
          <p:cNvCxnSpPr/>
          <p:nvPr/>
        </p:nvCxnSpPr>
        <p:spPr>
          <a:xfrm>
            <a:off x="3624695" y="9003241"/>
            <a:ext cx="2679178" cy="0"/>
          </a:xfrm>
          <a:prstGeom prst="line">
            <a:avLst/>
          </a:prstGeom>
          <a:noFill/>
          <a:ln w="12700" cap="flat" cmpd="sng">
            <a:solidFill>
              <a:srgbClr val="F2F2F2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26" name="Google Shape;809;p8">
            <a:extLst>
              <a:ext uri="{FF2B5EF4-FFF2-40B4-BE49-F238E27FC236}">
                <a16:creationId xmlns:a16="http://schemas.microsoft.com/office/drawing/2014/main" id="{C2CD60A2-8E70-34DF-7239-7C9E172B2FEA}"/>
              </a:ext>
            </a:extLst>
          </p:cNvPr>
          <p:cNvGrpSpPr/>
          <p:nvPr/>
        </p:nvGrpSpPr>
        <p:grpSpPr>
          <a:xfrm>
            <a:off x="6060646" y="1786354"/>
            <a:ext cx="145082" cy="145081"/>
            <a:chOff x="9881602" y="3048907"/>
            <a:chExt cx="285834" cy="285833"/>
          </a:xfrm>
          <a:solidFill>
            <a:schemeClr val="accent1"/>
          </a:solidFill>
        </p:grpSpPr>
        <p:sp>
          <p:nvSpPr>
            <p:cNvPr id="127" name="Google Shape;810;p8">
              <a:extLst>
                <a:ext uri="{FF2B5EF4-FFF2-40B4-BE49-F238E27FC236}">
                  <a16:creationId xmlns:a16="http://schemas.microsoft.com/office/drawing/2014/main" id="{831DEC19-1FBC-974A-D0C9-F6EED0C8E833}"/>
                </a:ext>
              </a:extLst>
            </p:cNvPr>
            <p:cNvSpPr/>
            <p:nvPr/>
          </p:nvSpPr>
          <p:spPr>
            <a:xfrm>
              <a:off x="10012610" y="3179914"/>
              <a:ext cx="154826" cy="154826"/>
            </a:xfrm>
            <a:custGeom>
              <a:avLst/>
              <a:gdLst/>
              <a:ahLst/>
              <a:cxnLst/>
              <a:rect l="l" t="t" r="r" b="b"/>
              <a:pathLst>
                <a:path w="154826" h="154826" extrusionOk="0">
                  <a:moveTo>
                    <a:pt x="77413" y="0"/>
                  </a:moveTo>
                  <a:cubicBezTo>
                    <a:pt x="34777" y="0"/>
                    <a:pt x="0" y="34776"/>
                    <a:pt x="0" y="77413"/>
                  </a:cubicBezTo>
                  <a:cubicBezTo>
                    <a:pt x="0" y="120050"/>
                    <a:pt x="34777" y="154827"/>
                    <a:pt x="77413" y="154827"/>
                  </a:cubicBezTo>
                  <a:cubicBezTo>
                    <a:pt x="120050" y="154827"/>
                    <a:pt x="154827" y="120050"/>
                    <a:pt x="154827" y="77413"/>
                  </a:cubicBezTo>
                  <a:cubicBezTo>
                    <a:pt x="154827" y="34776"/>
                    <a:pt x="120050" y="0"/>
                    <a:pt x="77413" y="0"/>
                  </a:cubicBezTo>
                  <a:close/>
                  <a:moveTo>
                    <a:pt x="126243" y="58358"/>
                  </a:moveTo>
                  <a:lnTo>
                    <a:pt x="77413" y="110284"/>
                  </a:lnTo>
                  <a:cubicBezTo>
                    <a:pt x="75031" y="112785"/>
                    <a:pt x="71220" y="112666"/>
                    <a:pt x="68957" y="110522"/>
                  </a:cubicBezTo>
                  <a:lnTo>
                    <a:pt x="34062" y="76699"/>
                  </a:lnTo>
                  <a:cubicBezTo>
                    <a:pt x="31680" y="74436"/>
                    <a:pt x="31680" y="70625"/>
                    <a:pt x="33943" y="68243"/>
                  </a:cubicBezTo>
                  <a:cubicBezTo>
                    <a:pt x="36206" y="65861"/>
                    <a:pt x="40017" y="65861"/>
                    <a:pt x="42399" y="68124"/>
                  </a:cubicBezTo>
                  <a:lnTo>
                    <a:pt x="72888" y="97779"/>
                  </a:lnTo>
                  <a:lnTo>
                    <a:pt x="117549" y="50259"/>
                  </a:lnTo>
                  <a:cubicBezTo>
                    <a:pt x="119812" y="47877"/>
                    <a:pt x="123623" y="47758"/>
                    <a:pt x="126005" y="50021"/>
                  </a:cubicBezTo>
                  <a:cubicBezTo>
                    <a:pt x="128387" y="52284"/>
                    <a:pt x="128506" y="55976"/>
                    <a:pt x="126243" y="583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28" name="Google Shape;811;p8">
              <a:extLst>
                <a:ext uri="{FF2B5EF4-FFF2-40B4-BE49-F238E27FC236}">
                  <a16:creationId xmlns:a16="http://schemas.microsoft.com/office/drawing/2014/main" id="{78B17BC8-3F4E-4E6F-76FA-51088B94E12A}"/>
                </a:ext>
              </a:extLst>
            </p:cNvPr>
            <p:cNvSpPr/>
            <p:nvPr/>
          </p:nvSpPr>
          <p:spPr>
            <a:xfrm>
              <a:off x="9941151" y="3156094"/>
              <a:ext cx="107187" cy="11909"/>
            </a:xfrm>
            <a:custGeom>
              <a:avLst/>
              <a:gdLst/>
              <a:ahLst/>
              <a:cxnLst/>
              <a:rect l="l" t="t" r="r" b="b"/>
              <a:pathLst>
                <a:path w="107187" h="11909" extrusionOk="0">
                  <a:moveTo>
                    <a:pt x="101233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101233" y="0"/>
                  </a:lnTo>
                  <a:cubicBezTo>
                    <a:pt x="104567" y="0"/>
                    <a:pt x="107188" y="2620"/>
                    <a:pt x="107188" y="5955"/>
                  </a:cubicBezTo>
                  <a:cubicBezTo>
                    <a:pt x="107188" y="9290"/>
                    <a:pt x="104567" y="11910"/>
                    <a:pt x="101233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29" name="Google Shape;812;p8">
              <a:extLst>
                <a:ext uri="{FF2B5EF4-FFF2-40B4-BE49-F238E27FC236}">
                  <a16:creationId xmlns:a16="http://schemas.microsoft.com/office/drawing/2014/main" id="{EE3A7671-0543-2A5D-FEA5-9C0F9ADBEC6B}"/>
                </a:ext>
              </a:extLst>
            </p:cNvPr>
            <p:cNvSpPr/>
            <p:nvPr/>
          </p:nvSpPr>
          <p:spPr>
            <a:xfrm>
              <a:off x="9941151" y="3179914"/>
              <a:ext cx="89322" cy="11909"/>
            </a:xfrm>
            <a:custGeom>
              <a:avLst/>
              <a:gdLst/>
              <a:ahLst/>
              <a:cxnLst/>
              <a:rect l="l" t="t" r="r" b="b"/>
              <a:pathLst>
                <a:path w="89322" h="11909" extrusionOk="0">
                  <a:moveTo>
                    <a:pt x="83368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83368" y="0"/>
                  </a:lnTo>
                  <a:cubicBezTo>
                    <a:pt x="86703" y="0"/>
                    <a:pt x="89323" y="2620"/>
                    <a:pt x="89323" y="5955"/>
                  </a:cubicBezTo>
                  <a:cubicBezTo>
                    <a:pt x="89323" y="9290"/>
                    <a:pt x="86703" y="11910"/>
                    <a:pt x="83368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0" name="Google Shape;813;p8">
              <a:extLst>
                <a:ext uri="{FF2B5EF4-FFF2-40B4-BE49-F238E27FC236}">
                  <a16:creationId xmlns:a16="http://schemas.microsoft.com/office/drawing/2014/main" id="{9F57E874-CDFD-C97F-256B-C88DDD45DC44}"/>
                </a:ext>
              </a:extLst>
            </p:cNvPr>
            <p:cNvSpPr/>
            <p:nvPr/>
          </p:nvSpPr>
          <p:spPr>
            <a:xfrm>
              <a:off x="9941151" y="3203733"/>
              <a:ext cx="71458" cy="11909"/>
            </a:xfrm>
            <a:custGeom>
              <a:avLst/>
              <a:gdLst/>
              <a:ahLst/>
              <a:cxnLst/>
              <a:rect l="l" t="t" r="r" b="b"/>
              <a:pathLst>
                <a:path w="71458" h="11909" extrusionOk="0">
                  <a:moveTo>
                    <a:pt x="65504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65504" y="0"/>
                  </a:lnTo>
                  <a:cubicBezTo>
                    <a:pt x="68838" y="0"/>
                    <a:pt x="71458" y="2620"/>
                    <a:pt x="71458" y="5955"/>
                  </a:cubicBezTo>
                  <a:cubicBezTo>
                    <a:pt x="71458" y="9290"/>
                    <a:pt x="68838" y="11910"/>
                    <a:pt x="65504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1" name="Google Shape;814;p8">
              <a:extLst>
                <a:ext uri="{FF2B5EF4-FFF2-40B4-BE49-F238E27FC236}">
                  <a16:creationId xmlns:a16="http://schemas.microsoft.com/office/drawing/2014/main" id="{59CA2B73-7B4B-28BF-4621-EE48F881F390}"/>
                </a:ext>
              </a:extLst>
            </p:cNvPr>
            <p:cNvSpPr/>
            <p:nvPr/>
          </p:nvSpPr>
          <p:spPr>
            <a:xfrm>
              <a:off x="9941151" y="3227553"/>
              <a:ext cx="65503" cy="11909"/>
            </a:xfrm>
            <a:custGeom>
              <a:avLst/>
              <a:gdLst/>
              <a:ahLst/>
              <a:cxnLst/>
              <a:rect l="l" t="t" r="r" b="b"/>
              <a:pathLst>
                <a:path w="65503" h="11909" extrusionOk="0">
                  <a:moveTo>
                    <a:pt x="59549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59549" y="0"/>
                  </a:lnTo>
                  <a:cubicBezTo>
                    <a:pt x="62883" y="0"/>
                    <a:pt x="65504" y="2620"/>
                    <a:pt x="65504" y="5955"/>
                  </a:cubicBezTo>
                  <a:cubicBezTo>
                    <a:pt x="65504" y="9290"/>
                    <a:pt x="62883" y="11910"/>
                    <a:pt x="59549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2" name="Google Shape;815;p8">
              <a:extLst>
                <a:ext uri="{FF2B5EF4-FFF2-40B4-BE49-F238E27FC236}">
                  <a16:creationId xmlns:a16="http://schemas.microsoft.com/office/drawing/2014/main" id="{717F6966-CBB6-D734-E246-BC4CC229D7E7}"/>
                </a:ext>
              </a:extLst>
            </p:cNvPr>
            <p:cNvSpPr/>
            <p:nvPr/>
          </p:nvSpPr>
          <p:spPr>
            <a:xfrm>
              <a:off x="9929241" y="3048907"/>
              <a:ext cx="131007" cy="71458"/>
            </a:xfrm>
            <a:custGeom>
              <a:avLst/>
              <a:gdLst/>
              <a:ahLst/>
              <a:cxnLst/>
              <a:rect l="l" t="t" r="r" b="b"/>
              <a:pathLst>
                <a:path w="131007" h="71458" extrusionOk="0">
                  <a:moveTo>
                    <a:pt x="125052" y="23819"/>
                  </a:moveTo>
                  <a:lnTo>
                    <a:pt x="94683" y="23819"/>
                  </a:lnTo>
                  <a:cubicBezTo>
                    <a:pt x="91943" y="10242"/>
                    <a:pt x="79914" y="0"/>
                    <a:pt x="65504" y="0"/>
                  </a:cubicBezTo>
                  <a:cubicBezTo>
                    <a:pt x="51093" y="0"/>
                    <a:pt x="39064" y="10242"/>
                    <a:pt x="36325" y="23819"/>
                  </a:cubicBezTo>
                  <a:lnTo>
                    <a:pt x="5955" y="23819"/>
                  </a:lnTo>
                  <a:cubicBezTo>
                    <a:pt x="2620" y="23819"/>
                    <a:pt x="0" y="26440"/>
                    <a:pt x="0" y="29774"/>
                  </a:cubicBezTo>
                  <a:lnTo>
                    <a:pt x="0" y="65504"/>
                  </a:lnTo>
                  <a:cubicBezTo>
                    <a:pt x="0" y="68838"/>
                    <a:pt x="2620" y="71458"/>
                    <a:pt x="5955" y="71458"/>
                  </a:cubicBezTo>
                  <a:lnTo>
                    <a:pt x="125052" y="71458"/>
                  </a:lnTo>
                  <a:cubicBezTo>
                    <a:pt x="128387" y="71458"/>
                    <a:pt x="131007" y="68838"/>
                    <a:pt x="131007" y="65504"/>
                  </a:cubicBezTo>
                  <a:lnTo>
                    <a:pt x="131007" y="29774"/>
                  </a:lnTo>
                  <a:cubicBezTo>
                    <a:pt x="131007" y="26559"/>
                    <a:pt x="128387" y="23819"/>
                    <a:pt x="125052" y="23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grpSp>
          <p:nvGrpSpPr>
            <p:cNvPr id="133" name="Google Shape;816;p8">
              <a:extLst>
                <a:ext uri="{FF2B5EF4-FFF2-40B4-BE49-F238E27FC236}">
                  <a16:creationId xmlns:a16="http://schemas.microsoft.com/office/drawing/2014/main" id="{5C345221-0840-E209-63AA-12F911061879}"/>
                </a:ext>
              </a:extLst>
            </p:cNvPr>
            <p:cNvGrpSpPr/>
            <p:nvPr/>
          </p:nvGrpSpPr>
          <p:grpSpPr>
            <a:xfrm>
              <a:off x="9881602" y="3072726"/>
              <a:ext cx="226285" cy="262014"/>
              <a:chOff x="9881602" y="3072726"/>
              <a:chExt cx="226285" cy="262014"/>
            </a:xfrm>
            <a:grpFill/>
          </p:grpSpPr>
          <p:sp>
            <p:nvSpPr>
              <p:cNvPr id="134" name="Google Shape;817;p8">
                <a:extLst>
                  <a:ext uri="{FF2B5EF4-FFF2-40B4-BE49-F238E27FC236}">
                    <a16:creationId xmlns:a16="http://schemas.microsoft.com/office/drawing/2014/main" id="{778A7C29-C765-60AE-4BFE-DE27DD81647D}"/>
                  </a:ext>
                </a:extLst>
              </p:cNvPr>
              <p:cNvSpPr/>
              <p:nvPr/>
            </p:nvSpPr>
            <p:spPr>
              <a:xfrm>
                <a:off x="10072158" y="3072726"/>
                <a:ext cx="35729" cy="97064"/>
              </a:xfrm>
              <a:custGeom>
                <a:avLst/>
                <a:gdLst/>
                <a:ahLst/>
                <a:cxnLst/>
                <a:rect l="l" t="t" r="r" b="b"/>
                <a:pathLst>
                  <a:path w="35729" h="97064" extrusionOk="0">
                    <a:moveTo>
                      <a:pt x="11910" y="29774"/>
                    </a:moveTo>
                    <a:lnTo>
                      <a:pt x="11910" y="95635"/>
                    </a:lnTo>
                    <a:cubicBezTo>
                      <a:pt x="13935" y="95516"/>
                      <a:pt x="15840" y="95278"/>
                      <a:pt x="17865" y="95278"/>
                    </a:cubicBezTo>
                    <a:cubicBezTo>
                      <a:pt x="23939" y="95278"/>
                      <a:pt x="30012" y="95873"/>
                      <a:pt x="35729" y="97064"/>
                    </a:cubicBezTo>
                    <a:lnTo>
                      <a:pt x="35729" y="5955"/>
                    </a:lnTo>
                    <a:cubicBezTo>
                      <a:pt x="35729" y="2620"/>
                      <a:pt x="33109" y="0"/>
                      <a:pt x="29774" y="0"/>
                    </a:cubicBezTo>
                    <a:lnTo>
                      <a:pt x="0" y="0"/>
                    </a:lnTo>
                    <a:lnTo>
                      <a:pt x="0" y="23819"/>
                    </a:lnTo>
                    <a:lnTo>
                      <a:pt x="5955" y="23819"/>
                    </a:lnTo>
                    <a:cubicBezTo>
                      <a:pt x="9290" y="23819"/>
                      <a:pt x="11910" y="26559"/>
                      <a:pt x="11910" y="297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 Light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Poppins Light"/>
                  <a:ea typeface="Poppins Light"/>
                  <a:cs typeface="Poppins Light"/>
                  <a:sym typeface="Poppins Light"/>
                </a:endParaRPr>
              </a:p>
            </p:txBody>
          </p:sp>
          <p:sp>
            <p:nvSpPr>
              <p:cNvPr id="135" name="Google Shape;818;p8">
                <a:extLst>
                  <a:ext uri="{FF2B5EF4-FFF2-40B4-BE49-F238E27FC236}">
                    <a16:creationId xmlns:a16="http://schemas.microsoft.com/office/drawing/2014/main" id="{7D869A92-42B2-81A0-F5C3-C24EC1FF182D}"/>
                  </a:ext>
                </a:extLst>
              </p:cNvPr>
              <p:cNvSpPr/>
              <p:nvPr/>
            </p:nvSpPr>
            <p:spPr>
              <a:xfrm>
                <a:off x="9881602" y="3072726"/>
                <a:ext cx="163996" cy="262014"/>
              </a:xfrm>
              <a:custGeom>
                <a:avLst/>
                <a:gdLst/>
                <a:ahLst/>
                <a:cxnLst/>
                <a:rect l="l" t="t" r="r" b="b"/>
                <a:pathLst>
                  <a:path w="163996" h="262014" extrusionOk="0">
                    <a:moveTo>
                      <a:pt x="137081" y="238195"/>
                    </a:moveTo>
                    <a:lnTo>
                      <a:pt x="29774" y="238195"/>
                    </a:lnTo>
                    <a:cubicBezTo>
                      <a:pt x="26440" y="238195"/>
                      <a:pt x="23819" y="235575"/>
                      <a:pt x="23819" y="232240"/>
                    </a:cubicBezTo>
                    <a:lnTo>
                      <a:pt x="23819" y="29774"/>
                    </a:lnTo>
                    <a:cubicBezTo>
                      <a:pt x="23819" y="26440"/>
                      <a:pt x="26440" y="23819"/>
                      <a:pt x="29774" y="23819"/>
                    </a:cubicBezTo>
                    <a:lnTo>
                      <a:pt x="35729" y="23819"/>
                    </a:lnTo>
                    <a:lnTo>
                      <a:pt x="35729" y="0"/>
                    </a:lnTo>
                    <a:lnTo>
                      <a:pt x="5955" y="0"/>
                    </a:lnTo>
                    <a:cubicBezTo>
                      <a:pt x="2620" y="0"/>
                      <a:pt x="0" y="2620"/>
                      <a:pt x="0" y="5955"/>
                    </a:cubicBezTo>
                    <a:lnTo>
                      <a:pt x="0" y="256059"/>
                    </a:lnTo>
                    <a:cubicBezTo>
                      <a:pt x="0" y="259394"/>
                      <a:pt x="2620" y="262014"/>
                      <a:pt x="5955" y="262014"/>
                    </a:cubicBezTo>
                    <a:lnTo>
                      <a:pt x="163997" y="262014"/>
                    </a:lnTo>
                    <a:cubicBezTo>
                      <a:pt x="153517" y="256059"/>
                      <a:pt x="144346" y="247842"/>
                      <a:pt x="137081" y="2381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 Light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Poppins Light"/>
                  <a:ea typeface="Poppins Light"/>
                  <a:cs typeface="Poppins Light"/>
                  <a:sym typeface="Poppins Light"/>
                </a:endParaRPr>
              </a:p>
            </p:txBody>
          </p:sp>
        </p:grpSp>
      </p:grpSp>
      <p:grpSp>
        <p:nvGrpSpPr>
          <p:cNvPr id="136" name="Google Shape;1146;p13">
            <a:extLst>
              <a:ext uri="{FF2B5EF4-FFF2-40B4-BE49-F238E27FC236}">
                <a16:creationId xmlns:a16="http://schemas.microsoft.com/office/drawing/2014/main" id="{FC0DDBBB-04C7-C3C8-9092-95B7EF153467}"/>
              </a:ext>
            </a:extLst>
          </p:cNvPr>
          <p:cNvGrpSpPr/>
          <p:nvPr/>
        </p:nvGrpSpPr>
        <p:grpSpPr>
          <a:xfrm>
            <a:off x="6059609" y="4054583"/>
            <a:ext cx="147156" cy="147155"/>
            <a:chOff x="304800" y="2516188"/>
            <a:chExt cx="287338" cy="287337"/>
          </a:xfrm>
          <a:solidFill>
            <a:schemeClr val="accent4"/>
          </a:solidFill>
        </p:grpSpPr>
        <p:sp>
          <p:nvSpPr>
            <p:cNvPr id="137" name="Google Shape;1147;p13">
              <a:extLst>
                <a:ext uri="{FF2B5EF4-FFF2-40B4-BE49-F238E27FC236}">
                  <a16:creationId xmlns:a16="http://schemas.microsoft.com/office/drawing/2014/main" id="{E175E2C4-C48D-6CEC-00A7-8E9221B512B6}"/>
                </a:ext>
              </a:extLst>
            </p:cNvPr>
            <p:cNvSpPr/>
            <p:nvPr/>
          </p:nvSpPr>
          <p:spPr>
            <a:xfrm>
              <a:off x="428625" y="2516188"/>
              <a:ext cx="163513" cy="211138"/>
            </a:xfrm>
            <a:custGeom>
              <a:avLst/>
              <a:gdLst/>
              <a:ahLst/>
              <a:cxnLst/>
              <a:rect l="l" t="t" r="r" b="b"/>
              <a:pathLst>
                <a:path w="410" h="530" extrusionOk="0">
                  <a:moveTo>
                    <a:pt x="253" y="157"/>
                  </a:moveTo>
                  <a:lnTo>
                    <a:pt x="253" y="12"/>
                  </a:lnTo>
                  <a:lnTo>
                    <a:pt x="398" y="157"/>
                  </a:lnTo>
                  <a:lnTo>
                    <a:pt x="253" y="157"/>
                  </a:lnTo>
                  <a:close/>
                  <a:moveTo>
                    <a:pt x="406" y="148"/>
                  </a:moveTo>
                  <a:lnTo>
                    <a:pt x="261" y="4"/>
                  </a:lnTo>
                  <a:lnTo>
                    <a:pt x="258" y="1"/>
                  </a:lnTo>
                  <a:lnTo>
                    <a:pt x="253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38"/>
                  </a:lnTo>
                  <a:lnTo>
                    <a:pt x="0" y="440"/>
                  </a:lnTo>
                  <a:lnTo>
                    <a:pt x="1" y="443"/>
                  </a:lnTo>
                  <a:lnTo>
                    <a:pt x="3" y="445"/>
                  </a:lnTo>
                  <a:lnTo>
                    <a:pt x="4" y="447"/>
                  </a:lnTo>
                  <a:lnTo>
                    <a:pt x="101" y="527"/>
                  </a:lnTo>
                  <a:lnTo>
                    <a:pt x="105" y="529"/>
                  </a:lnTo>
                  <a:lnTo>
                    <a:pt x="109" y="530"/>
                  </a:lnTo>
                  <a:lnTo>
                    <a:pt x="398" y="530"/>
                  </a:lnTo>
                  <a:lnTo>
                    <a:pt x="402" y="529"/>
                  </a:lnTo>
                  <a:lnTo>
                    <a:pt x="406" y="527"/>
                  </a:lnTo>
                  <a:lnTo>
                    <a:pt x="409" y="523"/>
                  </a:lnTo>
                  <a:lnTo>
                    <a:pt x="410" y="518"/>
                  </a:lnTo>
                  <a:lnTo>
                    <a:pt x="410" y="157"/>
                  </a:lnTo>
                  <a:lnTo>
                    <a:pt x="409" y="153"/>
                  </a:lnTo>
                  <a:lnTo>
                    <a:pt x="406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8" name="Google Shape;1148;p13">
              <a:extLst>
                <a:ext uri="{FF2B5EF4-FFF2-40B4-BE49-F238E27FC236}">
                  <a16:creationId xmlns:a16="http://schemas.microsoft.com/office/drawing/2014/main" id="{451806E5-FFFA-9AA3-CE63-B80DB1BEB799}"/>
                </a:ext>
              </a:extLst>
            </p:cNvPr>
            <p:cNvSpPr/>
            <p:nvPr/>
          </p:nvSpPr>
          <p:spPr>
            <a:xfrm>
              <a:off x="304800" y="2708275"/>
              <a:ext cx="57150" cy="95250"/>
            </a:xfrm>
            <a:custGeom>
              <a:avLst/>
              <a:gdLst/>
              <a:ahLst/>
              <a:cxnLst/>
              <a:rect l="l" t="t" r="r" b="b"/>
              <a:pathLst>
                <a:path w="145" h="241" extrusionOk="0">
                  <a:moveTo>
                    <a:pt x="133" y="0"/>
                  </a:move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3" y="237"/>
                  </a:lnTo>
                  <a:lnTo>
                    <a:pt x="7" y="240"/>
                  </a:lnTo>
                  <a:lnTo>
                    <a:pt x="11" y="241"/>
                  </a:lnTo>
                  <a:lnTo>
                    <a:pt x="133" y="241"/>
                  </a:lnTo>
                  <a:lnTo>
                    <a:pt x="138" y="240"/>
                  </a:lnTo>
                  <a:lnTo>
                    <a:pt x="142" y="237"/>
                  </a:lnTo>
                  <a:lnTo>
                    <a:pt x="144" y="234"/>
                  </a:lnTo>
                  <a:lnTo>
                    <a:pt x="145" y="229"/>
                  </a:lnTo>
                  <a:lnTo>
                    <a:pt x="145" y="12"/>
                  </a:lnTo>
                  <a:lnTo>
                    <a:pt x="144" y="8"/>
                  </a:lnTo>
                  <a:lnTo>
                    <a:pt x="142" y="3"/>
                  </a:lnTo>
                  <a:lnTo>
                    <a:pt x="138" y="1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9" name="Google Shape;1149;p13">
              <a:extLst>
                <a:ext uri="{FF2B5EF4-FFF2-40B4-BE49-F238E27FC236}">
                  <a16:creationId xmlns:a16="http://schemas.microsoft.com/office/drawing/2014/main" id="{8B265090-B485-8D31-8519-A9430DCD3342}"/>
                </a:ext>
              </a:extLst>
            </p:cNvPr>
            <p:cNvSpPr/>
            <p:nvPr/>
          </p:nvSpPr>
          <p:spPr>
            <a:xfrm>
              <a:off x="368300" y="2717800"/>
              <a:ext cx="214313" cy="76200"/>
            </a:xfrm>
            <a:custGeom>
              <a:avLst/>
              <a:gdLst/>
              <a:ahLst/>
              <a:cxnLst/>
              <a:rect l="l" t="t" r="r" b="b"/>
              <a:pathLst>
                <a:path w="540" h="193" extrusionOk="0">
                  <a:moveTo>
                    <a:pt x="301" y="72"/>
                  </a:moveTo>
                  <a:lnTo>
                    <a:pt x="246" y="72"/>
                  </a:lnTo>
                  <a:lnTo>
                    <a:pt x="245" y="71"/>
                  </a:lnTo>
                  <a:lnTo>
                    <a:pt x="243" y="70"/>
                  </a:lnTo>
                  <a:lnTo>
                    <a:pt x="236" y="62"/>
                  </a:lnTo>
                  <a:lnTo>
                    <a:pt x="225" y="52"/>
                  </a:lnTo>
                  <a:lnTo>
                    <a:pt x="214" y="42"/>
                  </a:lnTo>
                  <a:lnTo>
                    <a:pt x="200" y="31"/>
                  </a:lnTo>
                  <a:lnTo>
                    <a:pt x="184" y="22"/>
                  </a:lnTo>
                  <a:lnTo>
                    <a:pt x="165" y="13"/>
                  </a:lnTo>
                  <a:lnTo>
                    <a:pt x="155" y="9"/>
                  </a:lnTo>
                  <a:lnTo>
                    <a:pt x="144" y="5"/>
                  </a:lnTo>
                  <a:lnTo>
                    <a:pt x="133" y="2"/>
                  </a:lnTo>
                  <a:lnTo>
                    <a:pt x="120" y="0"/>
                  </a:lnTo>
                  <a:lnTo>
                    <a:pt x="119" y="0"/>
                  </a:lnTo>
                  <a:lnTo>
                    <a:pt x="1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80"/>
                  </a:lnTo>
                  <a:lnTo>
                    <a:pt x="1" y="185"/>
                  </a:lnTo>
                  <a:lnTo>
                    <a:pt x="4" y="190"/>
                  </a:lnTo>
                  <a:lnTo>
                    <a:pt x="7" y="192"/>
                  </a:lnTo>
                  <a:lnTo>
                    <a:pt x="12" y="193"/>
                  </a:lnTo>
                  <a:lnTo>
                    <a:pt x="528" y="193"/>
                  </a:lnTo>
                  <a:lnTo>
                    <a:pt x="533" y="192"/>
                  </a:lnTo>
                  <a:lnTo>
                    <a:pt x="536" y="190"/>
                  </a:lnTo>
                  <a:lnTo>
                    <a:pt x="539" y="185"/>
                  </a:lnTo>
                  <a:lnTo>
                    <a:pt x="540" y="180"/>
                  </a:lnTo>
                  <a:lnTo>
                    <a:pt x="540" y="175"/>
                  </a:lnTo>
                  <a:lnTo>
                    <a:pt x="539" y="169"/>
                  </a:lnTo>
                  <a:lnTo>
                    <a:pt x="537" y="163"/>
                  </a:lnTo>
                  <a:lnTo>
                    <a:pt x="535" y="158"/>
                  </a:lnTo>
                  <a:lnTo>
                    <a:pt x="532" y="153"/>
                  </a:lnTo>
                  <a:lnTo>
                    <a:pt x="528" y="147"/>
                  </a:lnTo>
                  <a:lnTo>
                    <a:pt x="524" y="142"/>
                  </a:lnTo>
                  <a:lnTo>
                    <a:pt x="519" y="137"/>
                  </a:lnTo>
                  <a:lnTo>
                    <a:pt x="511" y="129"/>
                  </a:lnTo>
                  <a:lnTo>
                    <a:pt x="502" y="122"/>
                  </a:lnTo>
                  <a:lnTo>
                    <a:pt x="493" y="116"/>
                  </a:lnTo>
                  <a:lnTo>
                    <a:pt x="481" y="110"/>
                  </a:lnTo>
                  <a:lnTo>
                    <a:pt x="469" y="104"/>
                  </a:lnTo>
                  <a:lnTo>
                    <a:pt x="457" y="99"/>
                  </a:lnTo>
                  <a:lnTo>
                    <a:pt x="444" y="94"/>
                  </a:lnTo>
                  <a:lnTo>
                    <a:pt x="429" y="90"/>
                  </a:lnTo>
                  <a:lnTo>
                    <a:pt x="415" y="86"/>
                  </a:lnTo>
                  <a:lnTo>
                    <a:pt x="400" y="82"/>
                  </a:lnTo>
                  <a:lnTo>
                    <a:pt x="384" y="79"/>
                  </a:lnTo>
                  <a:lnTo>
                    <a:pt x="368" y="76"/>
                  </a:lnTo>
                  <a:lnTo>
                    <a:pt x="352" y="75"/>
                  </a:lnTo>
                  <a:lnTo>
                    <a:pt x="335" y="73"/>
                  </a:lnTo>
                  <a:lnTo>
                    <a:pt x="318" y="72"/>
                  </a:lnTo>
                  <a:lnTo>
                    <a:pt x="301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8DCEB98-627F-7812-63C7-9D1A140F6E34}"/>
              </a:ext>
            </a:extLst>
          </p:cNvPr>
          <p:cNvSpPr txBox="1"/>
          <p:nvPr/>
        </p:nvSpPr>
        <p:spPr>
          <a:xfrm>
            <a:off x="486887" y="892319"/>
            <a:ext cx="58169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spcAft>
                <a:spcPts val="1200"/>
              </a:spcAft>
              <a:buClr>
                <a:srgbClr val="000000"/>
              </a:buClr>
              <a:buSzPts val="1600"/>
            </a:pPr>
            <a:r>
              <a:rPr lang="en-US" sz="9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</a:t>
            </a:r>
            <a:r>
              <a:rPr lang="en-US" sz="900" kern="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DoseSpot</a:t>
            </a:r>
            <a:r>
              <a:rPr lang="en-US" sz="900" kern="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Upgrade brings together an updated user interface and the industry-required NCPDP upgrade to enhance the prescribing workflow you’re already familiar with. Together, these initiatives support innovation, compliance, experience, and speed—with end users benefiting from a more streamlined and powerful prescribing experience.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DA7638-632F-9A13-4FEF-FD54C0E8ADE1}"/>
              </a:ext>
            </a:extLst>
          </p:cNvPr>
          <p:cNvSpPr/>
          <p:nvPr/>
        </p:nvSpPr>
        <p:spPr>
          <a:xfrm>
            <a:off x="1886438" y="9447265"/>
            <a:ext cx="1317522" cy="2613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Optional: Partner logo</a:t>
            </a:r>
          </a:p>
        </p:txBody>
      </p:sp>
      <p:pic>
        <p:nvPicPr>
          <p:cNvPr id="19" name="Picture 18" descr="A blue and orange text on a black background&#10;&#10;AI-generated content may be incorrect.">
            <a:extLst>
              <a:ext uri="{FF2B5EF4-FFF2-40B4-BE49-F238E27FC236}">
                <a16:creationId xmlns:a16="http://schemas.microsoft.com/office/drawing/2014/main" id="{886237C2-88F6-9924-FAB5-C41786083A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9" y="9447265"/>
            <a:ext cx="1145417" cy="27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2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F7282-C197-CFC4-27F2-715B47D78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D12FDD49-7D85-BC63-2944-DBD33A18C52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78331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12FDD49-7D85-BC63-2944-DBD33A18C5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951;p10">
            <a:extLst>
              <a:ext uri="{FF2B5EF4-FFF2-40B4-BE49-F238E27FC236}">
                <a16:creationId xmlns:a16="http://schemas.microsoft.com/office/drawing/2014/main" id="{7483FEBC-F1CB-53DB-93C8-EA1DB5D66715}"/>
              </a:ext>
            </a:extLst>
          </p:cNvPr>
          <p:cNvSpPr/>
          <p:nvPr/>
        </p:nvSpPr>
        <p:spPr>
          <a:xfrm rot="10800000">
            <a:off x="-1" y="-2"/>
            <a:ext cx="6858001" cy="2931253"/>
          </a:xfrm>
          <a:custGeom>
            <a:avLst/>
            <a:gdLst/>
            <a:ahLst/>
            <a:cxnLst/>
            <a:rect l="l" t="t" r="r" b="b"/>
            <a:pathLst>
              <a:path w="12192000" h="3312826" extrusionOk="0">
                <a:moveTo>
                  <a:pt x="0" y="3312826"/>
                </a:moveTo>
                <a:lnTo>
                  <a:pt x="12192000" y="3312826"/>
                </a:lnTo>
                <a:lnTo>
                  <a:pt x="12192000" y="2907082"/>
                </a:lnTo>
                <a:lnTo>
                  <a:pt x="12192000" y="0"/>
                </a:lnTo>
                <a:lnTo>
                  <a:pt x="11679500" y="79776"/>
                </a:lnTo>
                <a:cubicBezTo>
                  <a:pt x="11123098" y="169381"/>
                  <a:pt x="10548749" y="268272"/>
                  <a:pt x="9974399" y="376645"/>
                </a:cubicBezTo>
                <a:cubicBezTo>
                  <a:pt x="7676999" y="810138"/>
                  <a:pt x="5379601" y="1395355"/>
                  <a:pt x="3082201" y="1442316"/>
                </a:cubicBezTo>
                <a:cubicBezTo>
                  <a:pt x="2220675" y="1460604"/>
                  <a:pt x="1359150" y="1403455"/>
                  <a:pt x="558201" y="1312015"/>
                </a:cubicBezTo>
                <a:lnTo>
                  <a:pt x="0" y="1239349"/>
                </a:lnTo>
                <a:lnTo>
                  <a:pt x="0" y="2907082"/>
                </a:lnTo>
                <a:close/>
              </a:path>
            </a:pathLst>
          </a:custGeom>
          <a:solidFill>
            <a:srgbClr val="DCEE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Poppins Light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8" name="Google Shape;39;p1">
            <a:extLst>
              <a:ext uri="{FF2B5EF4-FFF2-40B4-BE49-F238E27FC236}">
                <a16:creationId xmlns:a16="http://schemas.microsoft.com/office/drawing/2014/main" id="{3B728301-B295-2AE7-6F85-B4A705A6C591}"/>
              </a:ext>
            </a:extLst>
          </p:cNvPr>
          <p:cNvSpPr/>
          <p:nvPr/>
        </p:nvSpPr>
        <p:spPr>
          <a:xfrm>
            <a:off x="550864" y="1829200"/>
            <a:ext cx="5756271" cy="1831826"/>
          </a:xfrm>
          <a:prstGeom prst="roundRect">
            <a:avLst>
              <a:gd name="adj" fmla="val 8009"/>
            </a:avLst>
          </a:prstGeom>
          <a:solidFill>
            <a:srgbClr val="196EB7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 defTabSz="914400">
              <a:buClr>
                <a:srgbClr val="000000"/>
              </a:buClr>
              <a:buSzPts val="1200"/>
            </a:pPr>
            <a:endParaRPr sz="1400" b="1" kern="0" dirty="0">
              <a:solidFill>
                <a:srgbClr val="FFFFFF"/>
              </a:solidFill>
              <a:latin typeface="Poppins"/>
              <a:cs typeface="Poppins"/>
            </a:endParaRPr>
          </a:p>
        </p:txBody>
      </p:sp>
      <p:sp>
        <p:nvSpPr>
          <p:cNvPr id="3" name="Google Shape;1124;p13">
            <a:extLst>
              <a:ext uri="{FF2B5EF4-FFF2-40B4-BE49-F238E27FC236}">
                <a16:creationId xmlns:a16="http://schemas.microsoft.com/office/drawing/2014/main" id="{A1179A21-AEE8-31DD-154F-938C308DA416}"/>
              </a:ext>
            </a:extLst>
          </p:cNvPr>
          <p:cNvSpPr/>
          <p:nvPr/>
        </p:nvSpPr>
        <p:spPr>
          <a:xfrm>
            <a:off x="576115" y="4661759"/>
            <a:ext cx="5732610" cy="4233610"/>
          </a:xfrm>
          <a:prstGeom prst="roundRect">
            <a:avLst>
              <a:gd name="adj" fmla="val 3688"/>
            </a:avLst>
          </a:prstGeom>
          <a:solidFill>
            <a:schemeClr val="lt1"/>
          </a:solidFill>
          <a:ln>
            <a:noFill/>
          </a:ln>
          <a:effectLst>
            <a:outerShdw blurRad="127000" sx="102000" sy="1020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232B32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cxnSp>
        <p:nvCxnSpPr>
          <p:cNvPr id="7" name="Google Shape;16;p15">
            <a:extLst>
              <a:ext uri="{FF2B5EF4-FFF2-40B4-BE49-F238E27FC236}">
                <a16:creationId xmlns:a16="http://schemas.microsoft.com/office/drawing/2014/main" id="{CEEC1BA7-CCCB-53F4-8AFD-70714247FED5}"/>
              </a:ext>
            </a:extLst>
          </p:cNvPr>
          <p:cNvCxnSpPr/>
          <p:nvPr/>
        </p:nvCxnSpPr>
        <p:spPr>
          <a:xfrm>
            <a:off x="1931638" y="9511907"/>
            <a:ext cx="0" cy="18692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" name="Google Shape;739;p6">
            <a:extLst>
              <a:ext uri="{FF2B5EF4-FFF2-40B4-BE49-F238E27FC236}">
                <a16:creationId xmlns:a16="http://schemas.microsoft.com/office/drawing/2014/main" id="{DC510CEF-3677-B454-DB0A-DC2ABB97F418}"/>
              </a:ext>
            </a:extLst>
          </p:cNvPr>
          <p:cNvSpPr txBox="1">
            <a:spLocks/>
          </p:cNvSpPr>
          <p:nvPr/>
        </p:nvSpPr>
        <p:spPr>
          <a:xfrm>
            <a:off x="550863" y="452438"/>
            <a:ext cx="393731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None/>
              <a:defRPr sz="28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The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DoseSpot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 Upgrade: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Workflow enhancements and NCPDP compliance, all in one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3D3956C-6EF7-38DE-4F63-9BC373B274D1}"/>
              </a:ext>
            </a:extLst>
          </p:cNvPr>
          <p:cNvGrpSpPr/>
          <p:nvPr/>
        </p:nvGrpSpPr>
        <p:grpSpPr>
          <a:xfrm>
            <a:off x="874978" y="2098782"/>
            <a:ext cx="5219063" cy="1292662"/>
            <a:chOff x="865191" y="2114254"/>
            <a:chExt cx="5219063" cy="1292662"/>
          </a:xfrm>
        </p:grpSpPr>
        <p:sp>
          <p:nvSpPr>
            <p:cNvPr id="14" name="Google Shape;990;p10">
              <a:extLst>
                <a:ext uri="{FF2B5EF4-FFF2-40B4-BE49-F238E27FC236}">
                  <a16:creationId xmlns:a16="http://schemas.microsoft.com/office/drawing/2014/main" id="{8ECAD726-2D70-57A0-EF29-CF469C39AD47}"/>
                </a:ext>
              </a:extLst>
            </p:cNvPr>
            <p:cNvSpPr txBox="1"/>
            <p:nvPr/>
          </p:nvSpPr>
          <p:spPr>
            <a:xfrm>
              <a:off x="865191" y="2114254"/>
              <a:ext cx="2250964" cy="12926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defTabSz="914400">
                <a:buClr>
                  <a:srgbClr val="000000"/>
                </a:buClr>
                <a:buSzPts val="1600"/>
                <a:buFont typeface="Poppins"/>
                <a:buNone/>
              </a:pPr>
              <a:r>
                <a:rPr lang="en-US" sz="1200" b="1" kern="0" dirty="0">
                  <a:solidFill>
                    <a:schemeClr val="bg1"/>
                  </a:solidFill>
                  <a:latin typeface="Poppins"/>
                  <a:ea typeface="Poppins"/>
                  <a:cs typeface="Poppins"/>
                  <a:sym typeface="Poppins"/>
                </a:rPr>
                <a:t>The </a:t>
              </a:r>
              <a:r>
                <a:rPr lang="en-US" sz="1200" b="1" kern="0" dirty="0" err="1">
                  <a:solidFill>
                    <a:schemeClr val="bg1"/>
                  </a:solidFill>
                  <a:latin typeface="Poppins"/>
                  <a:ea typeface="Poppins"/>
                  <a:cs typeface="Poppins"/>
                  <a:sym typeface="Poppins"/>
                </a:rPr>
                <a:t>DoseSpot</a:t>
              </a:r>
              <a:r>
                <a:rPr lang="en-US" sz="1200" b="1" kern="0" dirty="0">
                  <a:solidFill>
                    <a:schemeClr val="bg1"/>
                  </a:solidFill>
                  <a:latin typeface="Poppins"/>
                  <a:ea typeface="Poppins"/>
                  <a:cs typeface="Poppins"/>
                  <a:sym typeface="Poppins"/>
                </a:rPr>
                <a:t> Upgrade brings together an updated user interface and the industry-required NCPDP upgrade to enhance the prescribing workflow you’re already familiar with. </a:t>
              </a:r>
            </a:p>
          </p:txBody>
        </p:sp>
        <p:sp>
          <p:nvSpPr>
            <p:cNvPr id="15" name="Google Shape;990;p10">
              <a:extLst>
                <a:ext uri="{FF2B5EF4-FFF2-40B4-BE49-F238E27FC236}">
                  <a16:creationId xmlns:a16="http://schemas.microsoft.com/office/drawing/2014/main" id="{C6CA6AAA-2BCA-4970-5BDF-E2162AFBE749}"/>
                </a:ext>
              </a:extLst>
            </p:cNvPr>
            <p:cNvSpPr txBox="1"/>
            <p:nvPr/>
          </p:nvSpPr>
          <p:spPr>
            <a:xfrm>
              <a:off x="3555999" y="2114254"/>
              <a:ext cx="2528255" cy="12926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defTabSz="914400">
                <a:buClr>
                  <a:srgbClr val="000000"/>
                </a:buClr>
                <a:buSzPts val="1600"/>
                <a:buFont typeface="Poppins"/>
                <a:buNone/>
              </a:pPr>
              <a:r>
                <a:rPr lang="en-US" sz="1200" b="1" kern="0" dirty="0">
                  <a:solidFill>
                    <a:schemeClr val="bg1"/>
                  </a:solidFill>
                  <a:latin typeface="Poppins"/>
                  <a:ea typeface="Poppins"/>
                  <a:cs typeface="Poppins"/>
                  <a:sym typeface="Poppins"/>
                </a:rPr>
                <a:t>Together, these initiatives support innovation, compliance, experience, and speed—with end users benefiting from a more streamlined and powerful prescribing experience.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DDDE67-1CC5-5608-BF4B-FE969D7EE988}"/>
                </a:ext>
              </a:extLst>
            </p:cNvPr>
            <p:cNvCxnSpPr>
              <a:cxnSpLocks/>
            </p:cNvCxnSpPr>
            <p:nvPr/>
          </p:nvCxnSpPr>
          <p:spPr>
            <a:xfrm>
              <a:off x="3336077" y="2114254"/>
              <a:ext cx="0" cy="1292662"/>
            </a:xfrm>
            <a:prstGeom prst="line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Google Shape;1131;p13">
            <a:extLst>
              <a:ext uri="{FF2B5EF4-FFF2-40B4-BE49-F238E27FC236}">
                <a16:creationId xmlns:a16="http://schemas.microsoft.com/office/drawing/2014/main" id="{9559F2BE-F4CA-EACA-F571-F46962FC5420}"/>
              </a:ext>
            </a:extLst>
          </p:cNvPr>
          <p:cNvSpPr/>
          <p:nvPr/>
        </p:nvSpPr>
        <p:spPr>
          <a:xfrm>
            <a:off x="551700" y="4008317"/>
            <a:ext cx="5757025" cy="4243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Poppins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Powerful New Features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1132;p13">
            <a:extLst>
              <a:ext uri="{FF2B5EF4-FFF2-40B4-BE49-F238E27FC236}">
                <a16:creationId xmlns:a16="http://schemas.microsoft.com/office/drawing/2014/main" id="{EA731341-3E91-396E-279E-B5EAFCC11FAD}"/>
              </a:ext>
            </a:extLst>
          </p:cNvPr>
          <p:cNvSpPr/>
          <p:nvPr/>
        </p:nvSpPr>
        <p:spPr>
          <a:xfrm>
            <a:off x="5883924" y="4008317"/>
            <a:ext cx="424801" cy="424801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srgbClr val="000000">
                <a:alpha val="9411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Poppins Light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C94869-DEC2-22BE-B940-353AE0571A36}"/>
              </a:ext>
            </a:extLst>
          </p:cNvPr>
          <p:cNvGrpSpPr/>
          <p:nvPr/>
        </p:nvGrpSpPr>
        <p:grpSpPr>
          <a:xfrm>
            <a:off x="717754" y="4953000"/>
            <a:ext cx="5422493" cy="3651128"/>
            <a:chOff x="722870" y="4261357"/>
            <a:chExt cx="5422493" cy="365112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1639DE4-DE38-894F-F5E0-3BCE81FF4F7B}"/>
                </a:ext>
              </a:extLst>
            </p:cNvPr>
            <p:cNvGrpSpPr/>
            <p:nvPr/>
          </p:nvGrpSpPr>
          <p:grpSpPr>
            <a:xfrm>
              <a:off x="722870" y="4261357"/>
              <a:ext cx="2524271" cy="3651128"/>
              <a:chOff x="549275" y="4344971"/>
              <a:chExt cx="2681604" cy="3651128"/>
            </a:xfrm>
          </p:grpSpPr>
          <p:sp>
            <p:nvSpPr>
              <p:cNvPr id="27" name="Google Shape;1126;p13">
                <a:extLst>
                  <a:ext uri="{FF2B5EF4-FFF2-40B4-BE49-F238E27FC236}">
                    <a16:creationId xmlns:a16="http://schemas.microsoft.com/office/drawing/2014/main" id="{A45E74A8-8FC8-38B1-7FA8-C8257379947E}"/>
                  </a:ext>
                </a:extLst>
              </p:cNvPr>
              <p:cNvSpPr txBox="1"/>
              <p:nvPr/>
            </p:nvSpPr>
            <p:spPr>
              <a:xfrm>
                <a:off x="551701" y="4344971"/>
                <a:ext cx="2679178" cy="8463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Auto On Behalf of Switch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Automatically switches the “On Behalf Of” selection for prescribing agents when processing patient tasks, improving workflow efficiency.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" name="Google Shape;1126;p13">
                <a:extLst>
                  <a:ext uri="{FF2B5EF4-FFF2-40B4-BE49-F238E27FC236}">
                    <a16:creationId xmlns:a16="http://schemas.microsoft.com/office/drawing/2014/main" id="{59C81029-19D4-FBE6-7B4C-6B3954D84019}"/>
                  </a:ext>
                </a:extLst>
              </p:cNvPr>
              <p:cNvSpPr txBox="1"/>
              <p:nvPr/>
            </p:nvSpPr>
            <p:spPr>
              <a:xfrm>
                <a:off x="551701" y="5562015"/>
                <a:ext cx="2679178" cy="5078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Bulk Prescribing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providers to send multiple prescriptions simultaneously.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1126;p13">
                <a:extLst>
                  <a:ext uri="{FF2B5EF4-FFF2-40B4-BE49-F238E27FC236}">
                    <a16:creationId xmlns:a16="http://schemas.microsoft.com/office/drawing/2014/main" id="{2EA97DA9-0553-1385-0E06-E096B9EB3206}"/>
                  </a:ext>
                </a:extLst>
              </p:cNvPr>
              <p:cNvSpPr txBox="1"/>
              <p:nvPr/>
            </p:nvSpPr>
            <p:spPr>
              <a:xfrm>
                <a:off x="551701" y="6440504"/>
                <a:ext cx="2679178" cy="5078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Map Pharmacy Search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Enables pharmacy searches using an interactive map interface.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1126;p13">
                <a:extLst>
                  <a:ext uri="{FF2B5EF4-FFF2-40B4-BE49-F238E27FC236}">
                    <a16:creationId xmlns:a16="http://schemas.microsoft.com/office/drawing/2014/main" id="{EF9ADECC-5048-8BC2-B6CD-759AE360613E}"/>
                  </a:ext>
                </a:extLst>
              </p:cNvPr>
              <p:cNvSpPr txBox="1"/>
              <p:nvPr/>
            </p:nvSpPr>
            <p:spPr>
              <a:xfrm>
                <a:off x="551701" y="7318991"/>
                <a:ext cx="2679178" cy="677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Onboarding Hub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Provides a centralized and streamlined experience for provider onboarding.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CA3D5EAB-5D08-8122-261B-1888963533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275" y="5376686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372D53DC-41B1-3C8A-6741-DC7438706D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275" y="6255175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2650BA7B-5636-80DA-3DE2-77EC74ED73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275" y="7133664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A3D9BE9-91DD-2021-D38C-5DD8DF17BBC5}"/>
                </a:ext>
              </a:extLst>
            </p:cNvPr>
            <p:cNvGrpSpPr/>
            <p:nvPr/>
          </p:nvGrpSpPr>
          <p:grpSpPr>
            <a:xfrm>
              <a:off x="3621092" y="4261357"/>
              <a:ext cx="2524271" cy="3481851"/>
              <a:chOff x="3627121" y="4344971"/>
              <a:chExt cx="2681604" cy="3481851"/>
            </a:xfrm>
          </p:grpSpPr>
          <p:sp>
            <p:nvSpPr>
              <p:cNvPr id="45" name="Google Shape;1126;p13">
                <a:extLst>
                  <a:ext uri="{FF2B5EF4-FFF2-40B4-BE49-F238E27FC236}">
                    <a16:creationId xmlns:a16="http://schemas.microsoft.com/office/drawing/2014/main" id="{429A6D00-858E-42C7-5EC5-6C308EA6886D}"/>
                  </a:ext>
                </a:extLst>
              </p:cNvPr>
              <p:cNvSpPr txBox="1"/>
              <p:nvPr/>
            </p:nvSpPr>
            <p:spPr>
              <a:xfrm>
                <a:off x="3629547" y="4344971"/>
                <a:ext cx="2679178" cy="677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Order Sets (Bulk Favorites)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providers to group and quickly prescribe commonly used medications as a set.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1126;p13">
                <a:extLst>
                  <a:ext uri="{FF2B5EF4-FFF2-40B4-BE49-F238E27FC236}">
                    <a16:creationId xmlns:a16="http://schemas.microsoft.com/office/drawing/2014/main" id="{94BCF5CF-C180-5B6C-75E2-24AC9CEEE527}"/>
                  </a:ext>
                </a:extLst>
              </p:cNvPr>
              <p:cNvSpPr txBox="1"/>
              <p:nvPr/>
            </p:nvSpPr>
            <p:spPr>
              <a:xfrm>
                <a:off x="3629547" y="5336311"/>
                <a:ext cx="2679178" cy="677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Patient-Centered Tasks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Enables prescribers to view all outstanding tasks associated with a specific patient in one place.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1126;p13">
                <a:extLst>
                  <a:ext uri="{FF2B5EF4-FFF2-40B4-BE49-F238E27FC236}">
                    <a16:creationId xmlns:a16="http://schemas.microsoft.com/office/drawing/2014/main" id="{2B0D61FF-53E2-0FFD-ABDE-AD0223E1CCFE}"/>
                  </a:ext>
                </a:extLst>
              </p:cNvPr>
              <p:cNvSpPr txBox="1"/>
              <p:nvPr/>
            </p:nvSpPr>
            <p:spPr>
              <a:xfrm>
                <a:off x="3629547" y="6327651"/>
                <a:ext cx="2679178" cy="677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Prescription Drafts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Automatically saves in-progress prescriptions, allowing providers to resume where they left off.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1126;p13">
                <a:extLst>
                  <a:ext uri="{FF2B5EF4-FFF2-40B4-BE49-F238E27FC236}">
                    <a16:creationId xmlns:a16="http://schemas.microsoft.com/office/drawing/2014/main" id="{E34881B4-A78D-09EA-E0B2-23E5228ABE9A}"/>
                  </a:ext>
                </a:extLst>
              </p:cNvPr>
              <p:cNvSpPr txBox="1"/>
              <p:nvPr/>
            </p:nvSpPr>
            <p:spPr>
              <a:xfrm>
                <a:off x="3629547" y="7318991"/>
                <a:ext cx="2679178" cy="5078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Sig Builder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11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Offers automated sig creation to streamline prescription instructions. </a:t>
                </a:r>
                <a:endParaRPr sz="11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F9899230-F41D-766F-C0E0-DD625DA7869F}"/>
                  </a:ext>
                </a:extLst>
              </p:cNvPr>
              <p:cNvCxnSpPr/>
              <p:nvPr/>
            </p:nvCxnSpPr>
            <p:spPr>
              <a:xfrm>
                <a:off x="3627121" y="5179195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6BA02F80-9305-F503-4430-E699EF4B7BBA}"/>
                  </a:ext>
                </a:extLst>
              </p:cNvPr>
              <p:cNvCxnSpPr/>
              <p:nvPr/>
            </p:nvCxnSpPr>
            <p:spPr>
              <a:xfrm>
                <a:off x="3627121" y="6170535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60686A55-BE6B-46CF-CA69-DFC5B82417B2}"/>
                  </a:ext>
                </a:extLst>
              </p:cNvPr>
              <p:cNvCxnSpPr/>
              <p:nvPr/>
            </p:nvCxnSpPr>
            <p:spPr>
              <a:xfrm>
                <a:off x="3627121" y="7161875"/>
                <a:ext cx="2679178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26" name="Google Shape;809;p8">
            <a:extLst>
              <a:ext uri="{FF2B5EF4-FFF2-40B4-BE49-F238E27FC236}">
                <a16:creationId xmlns:a16="http://schemas.microsoft.com/office/drawing/2014/main" id="{B8A56EC4-A117-4D2D-33D3-5233327BF65A}"/>
              </a:ext>
            </a:extLst>
          </p:cNvPr>
          <p:cNvGrpSpPr/>
          <p:nvPr/>
        </p:nvGrpSpPr>
        <p:grpSpPr>
          <a:xfrm>
            <a:off x="5999772" y="4124166"/>
            <a:ext cx="193104" cy="193103"/>
            <a:chOff x="9881602" y="3048907"/>
            <a:chExt cx="285834" cy="285833"/>
          </a:xfrm>
          <a:solidFill>
            <a:schemeClr val="accent1"/>
          </a:solidFill>
        </p:grpSpPr>
        <p:sp>
          <p:nvSpPr>
            <p:cNvPr id="127" name="Google Shape;810;p8">
              <a:extLst>
                <a:ext uri="{FF2B5EF4-FFF2-40B4-BE49-F238E27FC236}">
                  <a16:creationId xmlns:a16="http://schemas.microsoft.com/office/drawing/2014/main" id="{23122857-879B-ACF3-D55D-9FDF04C9A52E}"/>
                </a:ext>
              </a:extLst>
            </p:cNvPr>
            <p:cNvSpPr/>
            <p:nvPr/>
          </p:nvSpPr>
          <p:spPr>
            <a:xfrm>
              <a:off x="10012610" y="3179914"/>
              <a:ext cx="154826" cy="154826"/>
            </a:xfrm>
            <a:custGeom>
              <a:avLst/>
              <a:gdLst/>
              <a:ahLst/>
              <a:cxnLst/>
              <a:rect l="l" t="t" r="r" b="b"/>
              <a:pathLst>
                <a:path w="154826" h="154826" extrusionOk="0">
                  <a:moveTo>
                    <a:pt x="77413" y="0"/>
                  </a:moveTo>
                  <a:cubicBezTo>
                    <a:pt x="34777" y="0"/>
                    <a:pt x="0" y="34776"/>
                    <a:pt x="0" y="77413"/>
                  </a:cubicBezTo>
                  <a:cubicBezTo>
                    <a:pt x="0" y="120050"/>
                    <a:pt x="34777" y="154827"/>
                    <a:pt x="77413" y="154827"/>
                  </a:cubicBezTo>
                  <a:cubicBezTo>
                    <a:pt x="120050" y="154827"/>
                    <a:pt x="154827" y="120050"/>
                    <a:pt x="154827" y="77413"/>
                  </a:cubicBezTo>
                  <a:cubicBezTo>
                    <a:pt x="154827" y="34776"/>
                    <a:pt x="120050" y="0"/>
                    <a:pt x="77413" y="0"/>
                  </a:cubicBezTo>
                  <a:close/>
                  <a:moveTo>
                    <a:pt x="126243" y="58358"/>
                  </a:moveTo>
                  <a:lnTo>
                    <a:pt x="77413" y="110284"/>
                  </a:lnTo>
                  <a:cubicBezTo>
                    <a:pt x="75031" y="112785"/>
                    <a:pt x="71220" y="112666"/>
                    <a:pt x="68957" y="110522"/>
                  </a:cubicBezTo>
                  <a:lnTo>
                    <a:pt x="34062" y="76699"/>
                  </a:lnTo>
                  <a:cubicBezTo>
                    <a:pt x="31680" y="74436"/>
                    <a:pt x="31680" y="70625"/>
                    <a:pt x="33943" y="68243"/>
                  </a:cubicBezTo>
                  <a:cubicBezTo>
                    <a:pt x="36206" y="65861"/>
                    <a:pt x="40017" y="65861"/>
                    <a:pt x="42399" y="68124"/>
                  </a:cubicBezTo>
                  <a:lnTo>
                    <a:pt x="72888" y="97779"/>
                  </a:lnTo>
                  <a:lnTo>
                    <a:pt x="117549" y="50259"/>
                  </a:lnTo>
                  <a:cubicBezTo>
                    <a:pt x="119812" y="47877"/>
                    <a:pt x="123623" y="47758"/>
                    <a:pt x="126005" y="50021"/>
                  </a:cubicBezTo>
                  <a:cubicBezTo>
                    <a:pt x="128387" y="52284"/>
                    <a:pt x="128506" y="55976"/>
                    <a:pt x="126243" y="583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28" name="Google Shape;811;p8">
              <a:extLst>
                <a:ext uri="{FF2B5EF4-FFF2-40B4-BE49-F238E27FC236}">
                  <a16:creationId xmlns:a16="http://schemas.microsoft.com/office/drawing/2014/main" id="{BEAF38C0-DB40-03E2-B84B-F89E2C642F17}"/>
                </a:ext>
              </a:extLst>
            </p:cNvPr>
            <p:cNvSpPr/>
            <p:nvPr/>
          </p:nvSpPr>
          <p:spPr>
            <a:xfrm>
              <a:off x="9941151" y="3156094"/>
              <a:ext cx="107187" cy="11909"/>
            </a:xfrm>
            <a:custGeom>
              <a:avLst/>
              <a:gdLst/>
              <a:ahLst/>
              <a:cxnLst/>
              <a:rect l="l" t="t" r="r" b="b"/>
              <a:pathLst>
                <a:path w="107187" h="11909" extrusionOk="0">
                  <a:moveTo>
                    <a:pt x="101233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101233" y="0"/>
                  </a:lnTo>
                  <a:cubicBezTo>
                    <a:pt x="104567" y="0"/>
                    <a:pt x="107188" y="2620"/>
                    <a:pt x="107188" y="5955"/>
                  </a:cubicBezTo>
                  <a:cubicBezTo>
                    <a:pt x="107188" y="9290"/>
                    <a:pt x="104567" y="11910"/>
                    <a:pt x="101233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29" name="Google Shape;812;p8">
              <a:extLst>
                <a:ext uri="{FF2B5EF4-FFF2-40B4-BE49-F238E27FC236}">
                  <a16:creationId xmlns:a16="http://schemas.microsoft.com/office/drawing/2014/main" id="{134F5E34-E9E1-89AE-B458-5BDF7599F773}"/>
                </a:ext>
              </a:extLst>
            </p:cNvPr>
            <p:cNvSpPr/>
            <p:nvPr/>
          </p:nvSpPr>
          <p:spPr>
            <a:xfrm>
              <a:off x="9941151" y="3179914"/>
              <a:ext cx="89322" cy="11909"/>
            </a:xfrm>
            <a:custGeom>
              <a:avLst/>
              <a:gdLst/>
              <a:ahLst/>
              <a:cxnLst/>
              <a:rect l="l" t="t" r="r" b="b"/>
              <a:pathLst>
                <a:path w="89322" h="11909" extrusionOk="0">
                  <a:moveTo>
                    <a:pt x="83368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83368" y="0"/>
                  </a:lnTo>
                  <a:cubicBezTo>
                    <a:pt x="86703" y="0"/>
                    <a:pt x="89323" y="2620"/>
                    <a:pt x="89323" y="5955"/>
                  </a:cubicBezTo>
                  <a:cubicBezTo>
                    <a:pt x="89323" y="9290"/>
                    <a:pt x="86703" y="11910"/>
                    <a:pt x="83368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0" name="Google Shape;813;p8">
              <a:extLst>
                <a:ext uri="{FF2B5EF4-FFF2-40B4-BE49-F238E27FC236}">
                  <a16:creationId xmlns:a16="http://schemas.microsoft.com/office/drawing/2014/main" id="{1EC0A560-0D08-CDDB-EDED-2D83E897D5F8}"/>
                </a:ext>
              </a:extLst>
            </p:cNvPr>
            <p:cNvSpPr/>
            <p:nvPr/>
          </p:nvSpPr>
          <p:spPr>
            <a:xfrm>
              <a:off x="9941151" y="3203733"/>
              <a:ext cx="71458" cy="11909"/>
            </a:xfrm>
            <a:custGeom>
              <a:avLst/>
              <a:gdLst/>
              <a:ahLst/>
              <a:cxnLst/>
              <a:rect l="l" t="t" r="r" b="b"/>
              <a:pathLst>
                <a:path w="71458" h="11909" extrusionOk="0">
                  <a:moveTo>
                    <a:pt x="65504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65504" y="0"/>
                  </a:lnTo>
                  <a:cubicBezTo>
                    <a:pt x="68838" y="0"/>
                    <a:pt x="71458" y="2620"/>
                    <a:pt x="71458" y="5955"/>
                  </a:cubicBezTo>
                  <a:cubicBezTo>
                    <a:pt x="71458" y="9290"/>
                    <a:pt x="68838" y="11910"/>
                    <a:pt x="65504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1" name="Google Shape;814;p8">
              <a:extLst>
                <a:ext uri="{FF2B5EF4-FFF2-40B4-BE49-F238E27FC236}">
                  <a16:creationId xmlns:a16="http://schemas.microsoft.com/office/drawing/2014/main" id="{52E3279C-166C-AFCF-5C06-EDFC31503395}"/>
                </a:ext>
              </a:extLst>
            </p:cNvPr>
            <p:cNvSpPr/>
            <p:nvPr/>
          </p:nvSpPr>
          <p:spPr>
            <a:xfrm>
              <a:off x="9941151" y="3227553"/>
              <a:ext cx="65503" cy="11909"/>
            </a:xfrm>
            <a:custGeom>
              <a:avLst/>
              <a:gdLst/>
              <a:ahLst/>
              <a:cxnLst/>
              <a:rect l="l" t="t" r="r" b="b"/>
              <a:pathLst>
                <a:path w="65503" h="11909" extrusionOk="0">
                  <a:moveTo>
                    <a:pt x="59549" y="11910"/>
                  </a:moveTo>
                  <a:lnTo>
                    <a:pt x="5955" y="11910"/>
                  </a:lnTo>
                  <a:cubicBezTo>
                    <a:pt x="2620" y="11910"/>
                    <a:pt x="0" y="9290"/>
                    <a:pt x="0" y="5955"/>
                  </a:cubicBezTo>
                  <a:cubicBezTo>
                    <a:pt x="0" y="2620"/>
                    <a:pt x="2620" y="0"/>
                    <a:pt x="5955" y="0"/>
                  </a:cubicBezTo>
                  <a:lnTo>
                    <a:pt x="59549" y="0"/>
                  </a:lnTo>
                  <a:cubicBezTo>
                    <a:pt x="62883" y="0"/>
                    <a:pt x="65504" y="2620"/>
                    <a:pt x="65504" y="5955"/>
                  </a:cubicBezTo>
                  <a:cubicBezTo>
                    <a:pt x="65504" y="9290"/>
                    <a:pt x="62883" y="11910"/>
                    <a:pt x="59549" y="119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132" name="Google Shape;815;p8">
              <a:extLst>
                <a:ext uri="{FF2B5EF4-FFF2-40B4-BE49-F238E27FC236}">
                  <a16:creationId xmlns:a16="http://schemas.microsoft.com/office/drawing/2014/main" id="{09E0068D-9086-DF06-3897-019EA2AC89E9}"/>
                </a:ext>
              </a:extLst>
            </p:cNvPr>
            <p:cNvSpPr/>
            <p:nvPr/>
          </p:nvSpPr>
          <p:spPr>
            <a:xfrm>
              <a:off x="9929241" y="3048907"/>
              <a:ext cx="131007" cy="71458"/>
            </a:xfrm>
            <a:custGeom>
              <a:avLst/>
              <a:gdLst/>
              <a:ahLst/>
              <a:cxnLst/>
              <a:rect l="l" t="t" r="r" b="b"/>
              <a:pathLst>
                <a:path w="131007" h="71458" extrusionOk="0">
                  <a:moveTo>
                    <a:pt x="125052" y="23819"/>
                  </a:moveTo>
                  <a:lnTo>
                    <a:pt x="94683" y="23819"/>
                  </a:lnTo>
                  <a:cubicBezTo>
                    <a:pt x="91943" y="10242"/>
                    <a:pt x="79914" y="0"/>
                    <a:pt x="65504" y="0"/>
                  </a:cubicBezTo>
                  <a:cubicBezTo>
                    <a:pt x="51093" y="0"/>
                    <a:pt x="39064" y="10242"/>
                    <a:pt x="36325" y="23819"/>
                  </a:cubicBezTo>
                  <a:lnTo>
                    <a:pt x="5955" y="23819"/>
                  </a:lnTo>
                  <a:cubicBezTo>
                    <a:pt x="2620" y="23819"/>
                    <a:pt x="0" y="26440"/>
                    <a:pt x="0" y="29774"/>
                  </a:cubicBezTo>
                  <a:lnTo>
                    <a:pt x="0" y="65504"/>
                  </a:lnTo>
                  <a:cubicBezTo>
                    <a:pt x="0" y="68838"/>
                    <a:pt x="2620" y="71458"/>
                    <a:pt x="5955" y="71458"/>
                  </a:cubicBezTo>
                  <a:lnTo>
                    <a:pt x="125052" y="71458"/>
                  </a:lnTo>
                  <a:cubicBezTo>
                    <a:pt x="128387" y="71458"/>
                    <a:pt x="131007" y="68838"/>
                    <a:pt x="131007" y="65504"/>
                  </a:cubicBezTo>
                  <a:lnTo>
                    <a:pt x="131007" y="29774"/>
                  </a:lnTo>
                  <a:cubicBezTo>
                    <a:pt x="131007" y="26559"/>
                    <a:pt x="128387" y="23819"/>
                    <a:pt x="125052" y="238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oppins Light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grpSp>
          <p:nvGrpSpPr>
            <p:cNvPr id="133" name="Google Shape;816;p8">
              <a:extLst>
                <a:ext uri="{FF2B5EF4-FFF2-40B4-BE49-F238E27FC236}">
                  <a16:creationId xmlns:a16="http://schemas.microsoft.com/office/drawing/2014/main" id="{A4A99024-84F0-A08D-CBB4-616361DBD26D}"/>
                </a:ext>
              </a:extLst>
            </p:cNvPr>
            <p:cNvGrpSpPr/>
            <p:nvPr/>
          </p:nvGrpSpPr>
          <p:grpSpPr>
            <a:xfrm>
              <a:off x="9881602" y="3072726"/>
              <a:ext cx="226285" cy="262014"/>
              <a:chOff x="9881602" y="3072726"/>
              <a:chExt cx="226285" cy="262014"/>
            </a:xfrm>
            <a:grpFill/>
          </p:grpSpPr>
          <p:sp>
            <p:nvSpPr>
              <p:cNvPr id="134" name="Google Shape;817;p8">
                <a:extLst>
                  <a:ext uri="{FF2B5EF4-FFF2-40B4-BE49-F238E27FC236}">
                    <a16:creationId xmlns:a16="http://schemas.microsoft.com/office/drawing/2014/main" id="{41E9E84B-234C-6651-1BD2-4E2C8E860C77}"/>
                  </a:ext>
                </a:extLst>
              </p:cNvPr>
              <p:cNvSpPr/>
              <p:nvPr/>
            </p:nvSpPr>
            <p:spPr>
              <a:xfrm>
                <a:off x="10072158" y="3072726"/>
                <a:ext cx="35729" cy="97064"/>
              </a:xfrm>
              <a:custGeom>
                <a:avLst/>
                <a:gdLst/>
                <a:ahLst/>
                <a:cxnLst/>
                <a:rect l="l" t="t" r="r" b="b"/>
                <a:pathLst>
                  <a:path w="35729" h="97064" extrusionOk="0">
                    <a:moveTo>
                      <a:pt x="11910" y="29774"/>
                    </a:moveTo>
                    <a:lnTo>
                      <a:pt x="11910" y="95635"/>
                    </a:lnTo>
                    <a:cubicBezTo>
                      <a:pt x="13935" y="95516"/>
                      <a:pt x="15840" y="95278"/>
                      <a:pt x="17865" y="95278"/>
                    </a:cubicBezTo>
                    <a:cubicBezTo>
                      <a:pt x="23939" y="95278"/>
                      <a:pt x="30012" y="95873"/>
                      <a:pt x="35729" y="97064"/>
                    </a:cubicBezTo>
                    <a:lnTo>
                      <a:pt x="35729" y="5955"/>
                    </a:lnTo>
                    <a:cubicBezTo>
                      <a:pt x="35729" y="2620"/>
                      <a:pt x="33109" y="0"/>
                      <a:pt x="29774" y="0"/>
                    </a:cubicBezTo>
                    <a:lnTo>
                      <a:pt x="0" y="0"/>
                    </a:lnTo>
                    <a:lnTo>
                      <a:pt x="0" y="23819"/>
                    </a:lnTo>
                    <a:lnTo>
                      <a:pt x="5955" y="23819"/>
                    </a:lnTo>
                    <a:cubicBezTo>
                      <a:pt x="9290" y="23819"/>
                      <a:pt x="11910" y="26559"/>
                      <a:pt x="11910" y="297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 Light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Poppins Light"/>
                  <a:ea typeface="Poppins Light"/>
                  <a:cs typeface="Poppins Light"/>
                  <a:sym typeface="Poppins Light"/>
                </a:endParaRPr>
              </a:p>
            </p:txBody>
          </p:sp>
          <p:sp>
            <p:nvSpPr>
              <p:cNvPr id="135" name="Google Shape;818;p8">
                <a:extLst>
                  <a:ext uri="{FF2B5EF4-FFF2-40B4-BE49-F238E27FC236}">
                    <a16:creationId xmlns:a16="http://schemas.microsoft.com/office/drawing/2014/main" id="{A73902E0-A61C-0242-7152-733730CF68E5}"/>
                  </a:ext>
                </a:extLst>
              </p:cNvPr>
              <p:cNvSpPr/>
              <p:nvPr/>
            </p:nvSpPr>
            <p:spPr>
              <a:xfrm>
                <a:off x="9881602" y="3072726"/>
                <a:ext cx="163996" cy="262014"/>
              </a:xfrm>
              <a:custGeom>
                <a:avLst/>
                <a:gdLst/>
                <a:ahLst/>
                <a:cxnLst/>
                <a:rect l="l" t="t" r="r" b="b"/>
                <a:pathLst>
                  <a:path w="163996" h="262014" extrusionOk="0">
                    <a:moveTo>
                      <a:pt x="137081" y="238195"/>
                    </a:moveTo>
                    <a:lnTo>
                      <a:pt x="29774" y="238195"/>
                    </a:lnTo>
                    <a:cubicBezTo>
                      <a:pt x="26440" y="238195"/>
                      <a:pt x="23819" y="235575"/>
                      <a:pt x="23819" y="232240"/>
                    </a:cubicBezTo>
                    <a:lnTo>
                      <a:pt x="23819" y="29774"/>
                    </a:lnTo>
                    <a:cubicBezTo>
                      <a:pt x="23819" y="26440"/>
                      <a:pt x="26440" y="23819"/>
                      <a:pt x="29774" y="23819"/>
                    </a:cubicBezTo>
                    <a:lnTo>
                      <a:pt x="35729" y="23819"/>
                    </a:lnTo>
                    <a:lnTo>
                      <a:pt x="35729" y="0"/>
                    </a:lnTo>
                    <a:lnTo>
                      <a:pt x="5955" y="0"/>
                    </a:lnTo>
                    <a:cubicBezTo>
                      <a:pt x="2620" y="0"/>
                      <a:pt x="0" y="2620"/>
                      <a:pt x="0" y="5955"/>
                    </a:cubicBezTo>
                    <a:lnTo>
                      <a:pt x="0" y="256059"/>
                    </a:lnTo>
                    <a:cubicBezTo>
                      <a:pt x="0" y="259394"/>
                      <a:pt x="2620" y="262014"/>
                      <a:pt x="5955" y="262014"/>
                    </a:cubicBezTo>
                    <a:lnTo>
                      <a:pt x="163997" y="262014"/>
                    </a:lnTo>
                    <a:cubicBezTo>
                      <a:pt x="153517" y="256059"/>
                      <a:pt x="144346" y="247842"/>
                      <a:pt x="137081" y="2381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Poppins Light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Poppins Light"/>
                  <a:ea typeface="Poppins Light"/>
                  <a:cs typeface="Poppins Light"/>
                  <a:sym typeface="Poppins Light"/>
                </a:endParaRPr>
              </a:p>
            </p:txBody>
          </p: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F73982E-2F2B-3F7D-EEA8-1644D6D4A624}"/>
              </a:ext>
            </a:extLst>
          </p:cNvPr>
          <p:cNvSpPr/>
          <p:nvPr/>
        </p:nvSpPr>
        <p:spPr>
          <a:xfrm>
            <a:off x="2028342" y="9483770"/>
            <a:ext cx="1317522" cy="2613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Optional: Partner logo</a:t>
            </a:r>
          </a:p>
        </p:txBody>
      </p:sp>
      <p:pic>
        <p:nvPicPr>
          <p:cNvPr id="9" name="Picture 8" descr="A blue and orange text on a black background&#10;&#10;AI-generated content may be incorrect.">
            <a:extLst>
              <a:ext uri="{FF2B5EF4-FFF2-40B4-BE49-F238E27FC236}">
                <a16:creationId xmlns:a16="http://schemas.microsoft.com/office/drawing/2014/main" id="{072B5BA3-784A-5EC3-E1EE-58F503BB3C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54" y="9453562"/>
            <a:ext cx="1145417" cy="27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749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B0F75-DBBA-2796-1AE1-A55CB4646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222B338-023E-3930-6E2D-E03B7639174D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065125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222B338-023E-3930-6E2D-E03B763917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Google Shape;951;p10">
            <a:extLst>
              <a:ext uri="{FF2B5EF4-FFF2-40B4-BE49-F238E27FC236}">
                <a16:creationId xmlns:a16="http://schemas.microsoft.com/office/drawing/2014/main" id="{470D1DA1-173D-F4AF-A7EE-053FCCA539B4}"/>
              </a:ext>
            </a:extLst>
          </p:cNvPr>
          <p:cNvSpPr/>
          <p:nvPr/>
        </p:nvSpPr>
        <p:spPr>
          <a:xfrm rot="10800000">
            <a:off x="-1" y="-2"/>
            <a:ext cx="6858001" cy="2931253"/>
          </a:xfrm>
          <a:custGeom>
            <a:avLst/>
            <a:gdLst/>
            <a:ahLst/>
            <a:cxnLst/>
            <a:rect l="l" t="t" r="r" b="b"/>
            <a:pathLst>
              <a:path w="12192000" h="3312826" extrusionOk="0">
                <a:moveTo>
                  <a:pt x="0" y="3312826"/>
                </a:moveTo>
                <a:lnTo>
                  <a:pt x="12192000" y="3312826"/>
                </a:lnTo>
                <a:lnTo>
                  <a:pt x="12192000" y="2907082"/>
                </a:lnTo>
                <a:lnTo>
                  <a:pt x="12192000" y="0"/>
                </a:lnTo>
                <a:lnTo>
                  <a:pt x="11679500" y="79776"/>
                </a:lnTo>
                <a:cubicBezTo>
                  <a:pt x="11123098" y="169381"/>
                  <a:pt x="10548749" y="268272"/>
                  <a:pt x="9974399" y="376645"/>
                </a:cubicBezTo>
                <a:cubicBezTo>
                  <a:pt x="7676999" y="810138"/>
                  <a:pt x="5379601" y="1395355"/>
                  <a:pt x="3082201" y="1442316"/>
                </a:cubicBezTo>
                <a:cubicBezTo>
                  <a:pt x="2220675" y="1460604"/>
                  <a:pt x="1359150" y="1403455"/>
                  <a:pt x="558201" y="1312015"/>
                </a:cubicBezTo>
                <a:lnTo>
                  <a:pt x="0" y="1239349"/>
                </a:lnTo>
                <a:lnTo>
                  <a:pt x="0" y="2907082"/>
                </a:lnTo>
                <a:close/>
              </a:path>
            </a:pathLst>
          </a:custGeom>
          <a:solidFill>
            <a:srgbClr val="DCEE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Poppins Light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02" name="Google Shape;1124;p13">
            <a:extLst>
              <a:ext uri="{FF2B5EF4-FFF2-40B4-BE49-F238E27FC236}">
                <a16:creationId xmlns:a16="http://schemas.microsoft.com/office/drawing/2014/main" id="{DA674377-1DCA-9997-88D4-E0F980172C6A}"/>
              </a:ext>
            </a:extLst>
          </p:cNvPr>
          <p:cNvSpPr/>
          <p:nvPr/>
        </p:nvSpPr>
        <p:spPr>
          <a:xfrm>
            <a:off x="576115" y="2025570"/>
            <a:ext cx="5732610" cy="7280990"/>
          </a:xfrm>
          <a:prstGeom prst="roundRect">
            <a:avLst>
              <a:gd name="adj" fmla="val 2093"/>
            </a:avLst>
          </a:prstGeom>
          <a:solidFill>
            <a:schemeClr val="lt1"/>
          </a:solidFill>
          <a:ln>
            <a:noFill/>
          </a:ln>
          <a:effectLst>
            <a:outerShdw blurRad="127000" sx="102000" sy="1020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232B32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2" name="Google Shape;739;p6">
            <a:extLst>
              <a:ext uri="{FF2B5EF4-FFF2-40B4-BE49-F238E27FC236}">
                <a16:creationId xmlns:a16="http://schemas.microsoft.com/office/drawing/2014/main" id="{4B646FD6-6115-E3D8-0E8C-504FEC657C1A}"/>
              </a:ext>
            </a:extLst>
          </p:cNvPr>
          <p:cNvSpPr txBox="1">
            <a:spLocks/>
          </p:cNvSpPr>
          <p:nvPr/>
        </p:nvSpPr>
        <p:spPr>
          <a:xfrm>
            <a:off x="550863" y="452438"/>
            <a:ext cx="393731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Poppins"/>
              <a:buNone/>
              <a:defRPr sz="2800" b="1" i="0" u="none" strike="noStrike" cap="non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The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DoseSpot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 Upgrade: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6EB7"/>
              </a:buClr>
              <a:buSzPts val="2800"/>
              <a:buFont typeface="Poppins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196EB7"/>
                </a:solidFill>
                <a:effectLst/>
                <a:uLnTx/>
                <a:uFillTx/>
                <a:latin typeface="Poppins"/>
                <a:cs typeface="Poppins"/>
                <a:sym typeface="Poppins"/>
              </a:rPr>
              <a:t>Workflow enhancements and NCPDP compliance, all in one</a:t>
            </a:r>
          </a:p>
        </p:txBody>
      </p:sp>
      <p:sp>
        <p:nvSpPr>
          <p:cNvPr id="2" name="Google Shape;1131;p13">
            <a:extLst>
              <a:ext uri="{FF2B5EF4-FFF2-40B4-BE49-F238E27FC236}">
                <a16:creationId xmlns:a16="http://schemas.microsoft.com/office/drawing/2014/main" id="{9D6167D6-C390-BA76-55C2-792EAF6B2DBB}"/>
              </a:ext>
            </a:extLst>
          </p:cNvPr>
          <p:cNvSpPr/>
          <p:nvPr/>
        </p:nvSpPr>
        <p:spPr>
          <a:xfrm>
            <a:off x="551700" y="1563604"/>
            <a:ext cx="5757025" cy="3507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44000" tIns="48000" rIns="144000" bIns="48000" anchor="ctr" anchorCtr="0">
            <a:noAutofit/>
          </a:bodyPr>
          <a:lstStyle/>
          <a:p>
            <a:pPr>
              <a:buClr>
                <a:srgbClr val="000000"/>
              </a:buClr>
              <a:buSzPts val="1200"/>
            </a:pPr>
            <a:r>
              <a:rPr lang="en-US" sz="1400" b="1" dirty="0">
                <a:solidFill>
                  <a:srgbClr val="FFFFFF"/>
                </a:solidFill>
                <a:latin typeface="Poppins"/>
                <a:cs typeface="Poppins"/>
                <a:sym typeface="Poppins"/>
              </a:rPr>
              <a:t>Plus Core Features</a:t>
            </a:r>
            <a:endParaRPr lang="en-US" sz="1400" b="1" dirty="0">
              <a:solidFill>
                <a:srgbClr val="FFFFFF"/>
              </a:solidFill>
              <a:latin typeface="Poppins"/>
              <a:cs typeface="Poppins"/>
              <a:sym typeface="Arial"/>
            </a:endParaRPr>
          </a:p>
        </p:txBody>
      </p:sp>
      <p:sp>
        <p:nvSpPr>
          <p:cNvPr id="9" name="Google Shape;1132;p13">
            <a:extLst>
              <a:ext uri="{FF2B5EF4-FFF2-40B4-BE49-F238E27FC236}">
                <a16:creationId xmlns:a16="http://schemas.microsoft.com/office/drawing/2014/main" id="{1AB07266-6388-E905-E974-D20EB1F432B8}"/>
              </a:ext>
            </a:extLst>
          </p:cNvPr>
          <p:cNvSpPr/>
          <p:nvPr/>
        </p:nvSpPr>
        <p:spPr>
          <a:xfrm>
            <a:off x="5957650" y="1563642"/>
            <a:ext cx="351075" cy="35107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srgbClr val="000000">
                <a:alpha val="9411"/>
              </a:srgbClr>
            </a:outerShdw>
          </a:effectLst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Poppins Light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F59C6BA1-A319-965C-8080-BCF5E875BE4D}"/>
              </a:ext>
            </a:extLst>
          </p:cNvPr>
          <p:cNvGrpSpPr/>
          <p:nvPr/>
        </p:nvGrpSpPr>
        <p:grpSpPr>
          <a:xfrm>
            <a:off x="846681" y="2246101"/>
            <a:ext cx="5191478" cy="6839928"/>
            <a:chOff x="766172" y="2231854"/>
            <a:chExt cx="5191478" cy="6839928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AE36E3EE-1957-E677-FDAC-28001B7D62D0}"/>
                </a:ext>
              </a:extLst>
            </p:cNvPr>
            <p:cNvGrpSpPr/>
            <p:nvPr/>
          </p:nvGrpSpPr>
          <p:grpSpPr>
            <a:xfrm>
              <a:off x="766172" y="2238173"/>
              <a:ext cx="2548636" cy="6833609"/>
              <a:chOff x="766172" y="2238173"/>
              <a:chExt cx="2548636" cy="6833609"/>
            </a:xfrm>
          </p:grpSpPr>
          <p:sp>
            <p:nvSpPr>
              <p:cNvPr id="13" name="Google Shape;1126;p13">
                <a:extLst>
                  <a:ext uri="{FF2B5EF4-FFF2-40B4-BE49-F238E27FC236}">
                    <a16:creationId xmlns:a16="http://schemas.microsoft.com/office/drawing/2014/main" id="{C7745DAB-FBB3-95C6-6A38-5E1E4F8716A7}"/>
                  </a:ext>
                </a:extLst>
              </p:cNvPr>
              <p:cNvSpPr txBox="1"/>
              <p:nvPr/>
            </p:nvSpPr>
            <p:spPr>
              <a:xfrm>
                <a:off x="771024" y="2238173"/>
                <a:ext cx="2543784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Active/Inactive Medications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View and manage medications a patient has been prescribed through </a:t>
                </a:r>
                <a:r>
                  <a:rPr lang="en-US" sz="800" kern="0" dirty="0" err="1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DoseSpot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, including the ability to edit active prescriptions.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" name="Google Shape;1126;p13">
                <a:extLst>
                  <a:ext uri="{FF2B5EF4-FFF2-40B4-BE49-F238E27FC236}">
                    <a16:creationId xmlns:a16="http://schemas.microsoft.com/office/drawing/2014/main" id="{794BEDB9-75FC-6239-18B5-D1D3799F65E1}"/>
                  </a:ext>
                </a:extLst>
              </p:cNvPr>
              <p:cNvSpPr txBox="1"/>
              <p:nvPr/>
            </p:nvSpPr>
            <p:spPr>
              <a:xfrm>
                <a:off x="771024" y="2921534"/>
                <a:ext cx="2543784" cy="6155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Dashboard Page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Provides clinicians with a centralized view of outstanding tasks, including pending prescriptions, refills, </a:t>
                </a:r>
                <a:r>
                  <a:rPr lang="en-US" sz="800" kern="0" dirty="0" err="1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RxChange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 requests, and transmission errors.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126;p13">
                <a:extLst>
                  <a:ext uri="{FF2B5EF4-FFF2-40B4-BE49-F238E27FC236}">
                    <a16:creationId xmlns:a16="http://schemas.microsoft.com/office/drawing/2014/main" id="{D1A769A0-DD95-4559-0414-853816DD0F60}"/>
                  </a:ext>
                </a:extLst>
              </p:cNvPr>
              <p:cNvSpPr txBox="1"/>
              <p:nvPr/>
            </p:nvSpPr>
            <p:spPr>
              <a:xfrm>
                <a:off x="771024" y="3728005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Direct Pharmacy Enablement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Displays integrated pharmacy options to providers during the prescribing process.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2" name="Google Shape;1126;p13">
                <a:extLst>
                  <a:ext uri="{FF2B5EF4-FFF2-40B4-BE49-F238E27FC236}">
                    <a16:creationId xmlns:a16="http://schemas.microsoft.com/office/drawing/2014/main" id="{D0EF8B4B-6C39-4768-D67E-3D4B3BD74FEF}"/>
                  </a:ext>
                </a:extLst>
              </p:cNvPr>
              <p:cNvSpPr txBox="1"/>
              <p:nvPr/>
            </p:nvSpPr>
            <p:spPr>
              <a:xfrm>
                <a:off x="771024" y="4288255"/>
                <a:ext cx="2543784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Electronic Prior Auth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Enables providers to complete prior authorizations for eligible medications directly within </a:t>
                </a:r>
                <a:r>
                  <a:rPr lang="en-US" sz="800" kern="0" dirty="0" err="1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DoseSpot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462E138-51CE-7A89-4F4D-93F89CC0EA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2826075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56ADD675-22CD-1C14-A5F6-E65286A9CB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3632546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A15A384-7770-354A-C62C-3444DD3C5F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4192796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26" name="Google Shape;1126;p13">
                <a:extLst>
                  <a:ext uri="{FF2B5EF4-FFF2-40B4-BE49-F238E27FC236}">
                    <a16:creationId xmlns:a16="http://schemas.microsoft.com/office/drawing/2014/main" id="{894E4F7B-2466-7CF6-EA1D-1DAF32C8E905}"/>
                  </a:ext>
                </a:extLst>
              </p:cNvPr>
              <p:cNvSpPr txBox="1"/>
              <p:nvPr/>
            </p:nvSpPr>
            <p:spPr>
              <a:xfrm>
                <a:off x="771024" y="4971616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Essential Clinic Configurations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clinics to assign specific permissions and access controls to their clinicians.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DD8A6F24-7C2C-49FA-2E11-2A59FFD974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4876157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31" name="Google Shape;1126;p13">
                <a:extLst>
                  <a:ext uri="{FF2B5EF4-FFF2-40B4-BE49-F238E27FC236}">
                    <a16:creationId xmlns:a16="http://schemas.microsoft.com/office/drawing/2014/main" id="{7033A60B-0F21-B9CE-63FE-876EA956A72C}"/>
                  </a:ext>
                </a:extLst>
              </p:cNvPr>
              <p:cNvSpPr txBox="1"/>
              <p:nvPr/>
            </p:nvSpPr>
            <p:spPr>
              <a:xfrm>
                <a:off x="771024" y="5531866"/>
                <a:ext cx="2543784" cy="6155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Essential Custom Theming via JSON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Supports platform customization through a JSON configuration file (replacing legacy CSS-based theming). Additional documentation has configuration details.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D7EABEEB-4D29-9F08-3067-6FEC3D5F13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5436407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33" name="Google Shape;1126;p13">
                <a:extLst>
                  <a:ext uri="{FF2B5EF4-FFF2-40B4-BE49-F238E27FC236}">
                    <a16:creationId xmlns:a16="http://schemas.microsoft.com/office/drawing/2014/main" id="{9D618F19-504A-75AB-F292-82BF939B4273}"/>
                  </a:ext>
                </a:extLst>
              </p:cNvPr>
              <p:cNvSpPr txBox="1"/>
              <p:nvPr/>
            </p:nvSpPr>
            <p:spPr>
              <a:xfrm>
                <a:off x="771024" y="6338337"/>
                <a:ext cx="2543784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Limited Distribution Alert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Displays an icon within the prescribing workflow indicating a medication has limited distribution; hover functionality provides additional details.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4E5A2196-45A5-9428-B417-678248C7F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6242878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38" name="Google Shape;1126;p13">
                <a:extLst>
                  <a:ext uri="{FF2B5EF4-FFF2-40B4-BE49-F238E27FC236}">
                    <a16:creationId xmlns:a16="http://schemas.microsoft.com/office/drawing/2014/main" id="{CC13CB57-76DB-957B-43BB-C9011B2F8124}"/>
                  </a:ext>
                </a:extLst>
              </p:cNvPr>
              <p:cNvSpPr txBox="1"/>
              <p:nvPr/>
            </p:nvSpPr>
            <p:spPr>
              <a:xfrm>
                <a:off x="768598" y="7021698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Medication History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providers to view a patient’s medication history.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D1FD3055-20F1-C334-01D3-D82DF37569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6926239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43" name="Google Shape;1126;p13">
                <a:extLst>
                  <a:ext uri="{FF2B5EF4-FFF2-40B4-BE49-F238E27FC236}">
                    <a16:creationId xmlns:a16="http://schemas.microsoft.com/office/drawing/2014/main" id="{99EBA3A6-B499-61EA-AD10-9002B994B7AC}"/>
                  </a:ext>
                </a:extLst>
              </p:cNvPr>
              <p:cNvSpPr txBox="1"/>
              <p:nvPr/>
            </p:nvSpPr>
            <p:spPr>
              <a:xfrm>
                <a:off x="768598" y="7581948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Mobile Enhancements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Optimizes the user experience for mobile and smaller screen devices.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1126;p13">
                <a:extLst>
                  <a:ext uri="{FF2B5EF4-FFF2-40B4-BE49-F238E27FC236}">
                    <a16:creationId xmlns:a16="http://schemas.microsoft.com/office/drawing/2014/main" id="{719631FD-5259-8270-75DB-3849BFE45E43}"/>
                  </a:ext>
                </a:extLst>
              </p:cNvPr>
              <p:cNvSpPr txBox="1"/>
              <p:nvPr/>
            </p:nvSpPr>
            <p:spPr>
              <a:xfrm>
                <a:off x="768598" y="8142198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Navigation Bar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Provides streamlined access to frequently used pages and core workflows.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7C5A43F8-42A6-B834-353B-CBE072A172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172" y="8606989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53" name="Google Shape;1126;p13">
                <a:extLst>
                  <a:ext uri="{FF2B5EF4-FFF2-40B4-BE49-F238E27FC236}">
                    <a16:creationId xmlns:a16="http://schemas.microsoft.com/office/drawing/2014/main" id="{03321812-AB6B-1102-F5A8-7990E6968F54}"/>
                  </a:ext>
                </a:extLst>
              </p:cNvPr>
              <p:cNvSpPr txBox="1"/>
              <p:nvPr/>
            </p:nvSpPr>
            <p:spPr>
              <a:xfrm>
                <a:off x="768598" y="8702450"/>
                <a:ext cx="254378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Patient Details Page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Displays patient-specific prescription information, including queued prescriptions within </a:t>
                </a:r>
                <a:r>
                  <a:rPr lang="en-US" sz="800" kern="0" dirty="0" err="1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DoseSpot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70E7683D-7AF0-CD8E-ADDF-616BF5BF19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7486489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406C1E57-4F9E-E4F0-50B0-35A231D5A5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8598" y="8046739"/>
                <a:ext cx="2543784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C8A0D466-EC8C-7E86-510F-4056700A8005}"/>
                </a:ext>
              </a:extLst>
            </p:cNvPr>
            <p:cNvGrpSpPr/>
            <p:nvPr/>
          </p:nvGrpSpPr>
          <p:grpSpPr>
            <a:xfrm>
              <a:off x="3540767" y="2231854"/>
              <a:ext cx="2416883" cy="6839928"/>
              <a:chOff x="3540767" y="2231854"/>
              <a:chExt cx="2416883" cy="6839928"/>
            </a:xfrm>
          </p:grpSpPr>
          <p:sp>
            <p:nvSpPr>
              <p:cNvPr id="54" name="Google Shape;1126;p13">
                <a:extLst>
                  <a:ext uri="{FF2B5EF4-FFF2-40B4-BE49-F238E27FC236}">
                    <a16:creationId xmlns:a16="http://schemas.microsoft.com/office/drawing/2014/main" id="{726E8525-F97E-3135-0980-224C64F35FC4}"/>
                  </a:ext>
                </a:extLst>
              </p:cNvPr>
              <p:cNvSpPr txBox="1"/>
              <p:nvPr/>
            </p:nvSpPr>
            <p:spPr>
              <a:xfrm>
                <a:off x="3541977" y="2231854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Patient List page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Displays patient-specific prescription information, including queued prescriptions within </a:t>
                </a:r>
                <a:r>
                  <a:rPr lang="en-US" sz="800" kern="0" dirty="0" err="1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DoseSpot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F79F96EF-F969-2581-1CD7-F2E18C5E23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0767" y="2795450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56" name="Google Shape;1126;p13">
                <a:extLst>
                  <a:ext uri="{FF2B5EF4-FFF2-40B4-BE49-F238E27FC236}">
                    <a16:creationId xmlns:a16="http://schemas.microsoft.com/office/drawing/2014/main" id="{3C3C05CC-6A72-AE91-C39E-AD4AF605DE8F}"/>
                  </a:ext>
                </a:extLst>
              </p:cNvPr>
              <p:cNvSpPr txBox="1"/>
              <p:nvPr/>
            </p:nvSpPr>
            <p:spPr>
              <a:xfrm>
                <a:off x="3542098" y="2866603"/>
                <a:ext cx="2414457" cy="6155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Patient Tasks (Refill, Change, Transmission Errors) </a:t>
                </a: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Supports efficient management and response to prescribing-related tasks, including refill requests, change requests, and transmission errors.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1126;p13">
                <a:extLst>
                  <a:ext uri="{FF2B5EF4-FFF2-40B4-BE49-F238E27FC236}">
                    <a16:creationId xmlns:a16="http://schemas.microsoft.com/office/drawing/2014/main" id="{6C6721FD-3496-9A6F-E423-FCD3B7A86FD0}"/>
                  </a:ext>
                </a:extLst>
              </p:cNvPr>
              <p:cNvSpPr txBox="1"/>
              <p:nvPr/>
            </p:nvSpPr>
            <p:spPr>
              <a:xfrm>
                <a:off x="3542219" y="3624462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PDMP Link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Provides direct access to patient-specific Prescription Drug Monitoring Program (PDMP) reports from the Final Review &amp; Sign Off page.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59017BE7-E18A-0FB8-E943-07200AF530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0888" y="3553309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59" name="Google Shape;1126;p13">
                <a:extLst>
                  <a:ext uri="{FF2B5EF4-FFF2-40B4-BE49-F238E27FC236}">
                    <a16:creationId xmlns:a16="http://schemas.microsoft.com/office/drawing/2014/main" id="{0508C5A2-876D-9290-4586-EF6303A5B8CE}"/>
                  </a:ext>
                </a:extLst>
              </p:cNvPr>
              <p:cNvSpPr txBox="1"/>
              <p:nvPr/>
            </p:nvSpPr>
            <p:spPr>
              <a:xfrm>
                <a:off x="3542340" y="4259211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Pharmacy Select – DS Connect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patients to select their preferred pharmacy and view estimated prescription costs.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FA84A7DE-0DBD-CC76-51DC-AA6D6DBAB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009" y="4188058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61" name="Google Shape;1126;p13">
                <a:extLst>
                  <a:ext uri="{FF2B5EF4-FFF2-40B4-BE49-F238E27FC236}">
                    <a16:creationId xmlns:a16="http://schemas.microsoft.com/office/drawing/2014/main" id="{E81BB9C4-CE06-F18B-D745-49CBEEC95D5A}"/>
                  </a:ext>
                </a:extLst>
              </p:cNvPr>
              <p:cNvSpPr txBox="1"/>
              <p:nvPr/>
            </p:nvSpPr>
            <p:spPr>
              <a:xfrm>
                <a:off x="3542461" y="4893960"/>
                <a:ext cx="2414457" cy="6155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Prescribing Workflow (Add/Edit/Print/Send)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Comprehensive workflow for prescribing medications, supplies, and compounds, including adding, editing, printing, and sending prescriptions.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283246EF-273B-4818-FD7A-97654C0B74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130" y="4822807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65" name="Google Shape;1126;p13">
                <a:extLst>
                  <a:ext uri="{FF2B5EF4-FFF2-40B4-BE49-F238E27FC236}">
                    <a16:creationId xmlns:a16="http://schemas.microsoft.com/office/drawing/2014/main" id="{3351E0BB-78CC-6565-6358-E6F2B713C23C}"/>
                  </a:ext>
                </a:extLst>
              </p:cNvPr>
              <p:cNvSpPr txBox="1"/>
              <p:nvPr/>
            </p:nvSpPr>
            <p:spPr>
              <a:xfrm>
                <a:off x="3542582" y="5651819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Real-Time Prescription Benefits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Displays patient-specific prescription cost estimates based on eligibility and insurance coverage.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2D7D6590-DB3F-2ED9-9E8C-4B89ADD977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251" y="5580666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67" name="Google Shape;1126;p13">
                <a:extLst>
                  <a:ext uri="{FF2B5EF4-FFF2-40B4-BE49-F238E27FC236}">
                    <a16:creationId xmlns:a16="http://schemas.microsoft.com/office/drawing/2014/main" id="{42BAE805-2F6C-7246-37F9-66107979BCCC}"/>
                  </a:ext>
                </a:extLst>
              </p:cNvPr>
              <p:cNvSpPr txBox="1"/>
              <p:nvPr/>
            </p:nvSpPr>
            <p:spPr>
              <a:xfrm>
                <a:off x="3542703" y="6286568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Real-Time Prescription Savings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Connects providers to savings programs and cost-assistance options to help reduce out-of-pocket expenses for patients.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47A8217F-9FEF-9297-5943-53FDB127D5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372" y="6215415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69" name="Google Shape;1126;p13">
                <a:extLst>
                  <a:ext uri="{FF2B5EF4-FFF2-40B4-BE49-F238E27FC236}">
                    <a16:creationId xmlns:a16="http://schemas.microsoft.com/office/drawing/2014/main" id="{989C673B-AC9A-C7CF-AEE6-88918D55F624}"/>
                  </a:ext>
                </a:extLst>
              </p:cNvPr>
              <p:cNvSpPr txBox="1"/>
              <p:nvPr/>
            </p:nvSpPr>
            <p:spPr>
              <a:xfrm>
                <a:off x="3542824" y="6921317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Reporting Page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Enables authorized users (Reporting role required) to view, generate, and export prescribing reports.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615C2D0C-DECC-B00E-344D-295F864BBE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493" y="6850164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71" name="Google Shape;1126;p13">
                <a:extLst>
                  <a:ext uri="{FF2B5EF4-FFF2-40B4-BE49-F238E27FC236}">
                    <a16:creationId xmlns:a16="http://schemas.microsoft.com/office/drawing/2014/main" id="{0F9E9586-76AE-BCDB-FB6E-F9753B92A3C0}"/>
                  </a:ext>
                </a:extLst>
              </p:cNvPr>
              <p:cNvSpPr txBox="1"/>
              <p:nvPr/>
            </p:nvSpPr>
            <p:spPr>
              <a:xfrm>
                <a:off x="3542945" y="7556066"/>
                <a:ext cx="241445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Self-Reported Medications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Allows providers to document and review medications a patient reports currently taking.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DC55F320-0D85-E8E0-C03E-8C3721A7A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614" y="7484913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73" name="Google Shape;1126;p13">
                <a:extLst>
                  <a:ext uri="{FF2B5EF4-FFF2-40B4-BE49-F238E27FC236}">
                    <a16:creationId xmlns:a16="http://schemas.microsoft.com/office/drawing/2014/main" id="{4A83CEE3-8F50-86B8-9D35-D7F570E60EE5}"/>
                  </a:ext>
                </a:extLst>
              </p:cNvPr>
              <p:cNvSpPr txBox="1"/>
              <p:nvPr/>
            </p:nvSpPr>
            <p:spPr>
              <a:xfrm>
                <a:off x="3543066" y="8067704"/>
                <a:ext cx="2414457" cy="4924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Small-Desktop Responsiveness Enhancements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Improves usability and layout optimization for smaller desktop screen sizes.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C1F5236C-841D-2F5F-9995-02696E6210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735" y="7996551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75" name="Google Shape;1126;p13">
                <a:extLst>
                  <a:ext uri="{FF2B5EF4-FFF2-40B4-BE49-F238E27FC236}">
                    <a16:creationId xmlns:a16="http://schemas.microsoft.com/office/drawing/2014/main" id="{C2F8577F-3DAF-FFD6-79F6-EB83FF83BEBE}"/>
                  </a:ext>
                </a:extLst>
              </p:cNvPr>
              <p:cNvSpPr txBox="1"/>
              <p:nvPr/>
            </p:nvSpPr>
            <p:spPr>
              <a:xfrm>
                <a:off x="3543193" y="8702450"/>
                <a:ext cx="241445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b="1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User Roles &amp; Permissions </a:t>
                </a:r>
              </a:p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r>
                  <a:rPr lang="en-US" sz="800" kern="0" dirty="0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Ensures users can access and complete only tasks aligned with their designated role. </a:t>
                </a:r>
                <a:endParaRPr sz="800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29202CA9-99C0-3BB0-18E5-7F726C0363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1856" y="8631300"/>
                <a:ext cx="2414457" cy="0"/>
              </a:xfrm>
              <a:prstGeom prst="line">
                <a:avLst/>
              </a:prstGeom>
              <a:noFill/>
              <a:ln w="12700" cap="flat" cmpd="sng">
                <a:solidFill>
                  <a:srgbClr val="F2F2F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7" name="Google Shape;1146;p13">
            <a:extLst>
              <a:ext uri="{FF2B5EF4-FFF2-40B4-BE49-F238E27FC236}">
                <a16:creationId xmlns:a16="http://schemas.microsoft.com/office/drawing/2014/main" id="{FCA29B59-B34D-BD00-CF5A-EC318CD31690}"/>
              </a:ext>
            </a:extLst>
          </p:cNvPr>
          <p:cNvGrpSpPr/>
          <p:nvPr/>
        </p:nvGrpSpPr>
        <p:grpSpPr>
          <a:xfrm>
            <a:off x="6052251" y="1658244"/>
            <a:ext cx="161872" cy="161871"/>
            <a:chOff x="304800" y="2516188"/>
            <a:chExt cx="287338" cy="287337"/>
          </a:xfrm>
          <a:solidFill>
            <a:schemeClr val="accent1"/>
          </a:solidFill>
        </p:grpSpPr>
        <p:sp>
          <p:nvSpPr>
            <p:cNvPr id="78" name="Google Shape;1147;p13">
              <a:extLst>
                <a:ext uri="{FF2B5EF4-FFF2-40B4-BE49-F238E27FC236}">
                  <a16:creationId xmlns:a16="http://schemas.microsoft.com/office/drawing/2014/main" id="{D6A9B4D2-EA85-44E0-0281-D36EF2D74470}"/>
                </a:ext>
              </a:extLst>
            </p:cNvPr>
            <p:cNvSpPr/>
            <p:nvPr/>
          </p:nvSpPr>
          <p:spPr>
            <a:xfrm>
              <a:off x="428625" y="2516188"/>
              <a:ext cx="163513" cy="211138"/>
            </a:xfrm>
            <a:custGeom>
              <a:avLst/>
              <a:gdLst/>
              <a:ahLst/>
              <a:cxnLst/>
              <a:rect l="l" t="t" r="r" b="b"/>
              <a:pathLst>
                <a:path w="410" h="530" extrusionOk="0">
                  <a:moveTo>
                    <a:pt x="253" y="157"/>
                  </a:moveTo>
                  <a:lnTo>
                    <a:pt x="253" y="12"/>
                  </a:lnTo>
                  <a:lnTo>
                    <a:pt x="398" y="157"/>
                  </a:lnTo>
                  <a:lnTo>
                    <a:pt x="253" y="157"/>
                  </a:lnTo>
                  <a:close/>
                  <a:moveTo>
                    <a:pt x="406" y="148"/>
                  </a:moveTo>
                  <a:lnTo>
                    <a:pt x="261" y="4"/>
                  </a:lnTo>
                  <a:lnTo>
                    <a:pt x="258" y="1"/>
                  </a:lnTo>
                  <a:lnTo>
                    <a:pt x="253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38"/>
                  </a:lnTo>
                  <a:lnTo>
                    <a:pt x="0" y="440"/>
                  </a:lnTo>
                  <a:lnTo>
                    <a:pt x="1" y="443"/>
                  </a:lnTo>
                  <a:lnTo>
                    <a:pt x="3" y="445"/>
                  </a:lnTo>
                  <a:lnTo>
                    <a:pt x="4" y="447"/>
                  </a:lnTo>
                  <a:lnTo>
                    <a:pt x="101" y="527"/>
                  </a:lnTo>
                  <a:lnTo>
                    <a:pt x="105" y="529"/>
                  </a:lnTo>
                  <a:lnTo>
                    <a:pt x="109" y="530"/>
                  </a:lnTo>
                  <a:lnTo>
                    <a:pt x="398" y="530"/>
                  </a:lnTo>
                  <a:lnTo>
                    <a:pt x="402" y="529"/>
                  </a:lnTo>
                  <a:lnTo>
                    <a:pt x="406" y="527"/>
                  </a:lnTo>
                  <a:lnTo>
                    <a:pt x="409" y="523"/>
                  </a:lnTo>
                  <a:lnTo>
                    <a:pt x="410" y="518"/>
                  </a:lnTo>
                  <a:lnTo>
                    <a:pt x="410" y="157"/>
                  </a:lnTo>
                  <a:lnTo>
                    <a:pt x="409" y="153"/>
                  </a:lnTo>
                  <a:lnTo>
                    <a:pt x="406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79" name="Google Shape;1148;p13">
              <a:extLst>
                <a:ext uri="{FF2B5EF4-FFF2-40B4-BE49-F238E27FC236}">
                  <a16:creationId xmlns:a16="http://schemas.microsoft.com/office/drawing/2014/main" id="{DF8071B8-AF44-B0F3-CFA3-36CC0C844946}"/>
                </a:ext>
              </a:extLst>
            </p:cNvPr>
            <p:cNvSpPr/>
            <p:nvPr/>
          </p:nvSpPr>
          <p:spPr>
            <a:xfrm>
              <a:off x="304800" y="2708275"/>
              <a:ext cx="57150" cy="95250"/>
            </a:xfrm>
            <a:custGeom>
              <a:avLst/>
              <a:gdLst/>
              <a:ahLst/>
              <a:cxnLst/>
              <a:rect l="l" t="t" r="r" b="b"/>
              <a:pathLst>
                <a:path w="145" h="241" extrusionOk="0">
                  <a:moveTo>
                    <a:pt x="133" y="0"/>
                  </a:moveTo>
                  <a:lnTo>
                    <a:pt x="11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3" y="237"/>
                  </a:lnTo>
                  <a:lnTo>
                    <a:pt x="7" y="240"/>
                  </a:lnTo>
                  <a:lnTo>
                    <a:pt x="11" y="241"/>
                  </a:lnTo>
                  <a:lnTo>
                    <a:pt x="133" y="241"/>
                  </a:lnTo>
                  <a:lnTo>
                    <a:pt x="138" y="240"/>
                  </a:lnTo>
                  <a:lnTo>
                    <a:pt x="142" y="237"/>
                  </a:lnTo>
                  <a:lnTo>
                    <a:pt x="144" y="234"/>
                  </a:lnTo>
                  <a:lnTo>
                    <a:pt x="145" y="229"/>
                  </a:lnTo>
                  <a:lnTo>
                    <a:pt x="145" y="12"/>
                  </a:lnTo>
                  <a:lnTo>
                    <a:pt x="144" y="8"/>
                  </a:lnTo>
                  <a:lnTo>
                    <a:pt x="142" y="3"/>
                  </a:lnTo>
                  <a:lnTo>
                    <a:pt x="138" y="1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80" name="Google Shape;1149;p13">
              <a:extLst>
                <a:ext uri="{FF2B5EF4-FFF2-40B4-BE49-F238E27FC236}">
                  <a16:creationId xmlns:a16="http://schemas.microsoft.com/office/drawing/2014/main" id="{97828806-B886-5A89-9C78-DD2DA8C51709}"/>
                </a:ext>
              </a:extLst>
            </p:cNvPr>
            <p:cNvSpPr/>
            <p:nvPr/>
          </p:nvSpPr>
          <p:spPr>
            <a:xfrm>
              <a:off x="368300" y="2717800"/>
              <a:ext cx="214313" cy="76200"/>
            </a:xfrm>
            <a:custGeom>
              <a:avLst/>
              <a:gdLst/>
              <a:ahLst/>
              <a:cxnLst/>
              <a:rect l="l" t="t" r="r" b="b"/>
              <a:pathLst>
                <a:path w="540" h="193" extrusionOk="0">
                  <a:moveTo>
                    <a:pt x="301" y="72"/>
                  </a:moveTo>
                  <a:lnTo>
                    <a:pt x="246" y="72"/>
                  </a:lnTo>
                  <a:lnTo>
                    <a:pt x="245" y="71"/>
                  </a:lnTo>
                  <a:lnTo>
                    <a:pt x="243" y="70"/>
                  </a:lnTo>
                  <a:lnTo>
                    <a:pt x="236" y="62"/>
                  </a:lnTo>
                  <a:lnTo>
                    <a:pt x="225" y="52"/>
                  </a:lnTo>
                  <a:lnTo>
                    <a:pt x="214" y="42"/>
                  </a:lnTo>
                  <a:lnTo>
                    <a:pt x="200" y="31"/>
                  </a:lnTo>
                  <a:lnTo>
                    <a:pt x="184" y="22"/>
                  </a:lnTo>
                  <a:lnTo>
                    <a:pt x="165" y="13"/>
                  </a:lnTo>
                  <a:lnTo>
                    <a:pt x="155" y="9"/>
                  </a:lnTo>
                  <a:lnTo>
                    <a:pt x="144" y="5"/>
                  </a:lnTo>
                  <a:lnTo>
                    <a:pt x="133" y="2"/>
                  </a:lnTo>
                  <a:lnTo>
                    <a:pt x="120" y="0"/>
                  </a:lnTo>
                  <a:lnTo>
                    <a:pt x="119" y="0"/>
                  </a:lnTo>
                  <a:lnTo>
                    <a:pt x="118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80"/>
                  </a:lnTo>
                  <a:lnTo>
                    <a:pt x="1" y="185"/>
                  </a:lnTo>
                  <a:lnTo>
                    <a:pt x="4" y="190"/>
                  </a:lnTo>
                  <a:lnTo>
                    <a:pt x="7" y="192"/>
                  </a:lnTo>
                  <a:lnTo>
                    <a:pt x="12" y="193"/>
                  </a:lnTo>
                  <a:lnTo>
                    <a:pt x="528" y="193"/>
                  </a:lnTo>
                  <a:lnTo>
                    <a:pt x="533" y="192"/>
                  </a:lnTo>
                  <a:lnTo>
                    <a:pt x="536" y="190"/>
                  </a:lnTo>
                  <a:lnTo>
                    <a:pt x="539" y="185"/>
                  </a:lnTo>
                  <a:lnTo>
                    <a:pt x="540" y="180"/>
                  </a:lnTo>
                  <a:lnTo>
                    <a:pt x="540" y="175"/>
                  </a:lnTo>
                  <a:lnTo>
                    <a:pt x="539" y="169"/>
                  </a:lnTo>
                  <a:lnTo>
                    <a:pt x="537" y="163"/>
                  </a:lnTo>
                  <a:lnTo>
                    <a:pt x="535" y="158"/>
                  </a:lnTo>
                  <a:lnTo>
                    <a:pt x="532" y="153"/>
                  </a:lnTo>
                  <a:lnTo>
                    <a:pt x="528" y="147"/>
                  </a:lnTo>
                  <a:lnTo>
                    <a:pt x="524" y="142"/>
                  </a:lnTo>
                  <a:lnTo>
                    <a:pt x="519" y="137"/>
                  </a:lnTo>
                  <a:lnTo>
                    <a:pt x="511" y="129"/>
                  </a:lnTo>
                  <a:lnTo>
                    <a:pt x="502" y="122"/>
                  </a:lnTo>
                  <a:lnTo>
                    <a:pt x="493" y="116"/>
                  </a:lnTo>
                  <a:lnTo>
                    <a:pt x="481" y="110"/>
                  </a:lnTo>
                  <a:lnTo>
                    <a:pt x="469" y="104"/>
                  </a:lnTo>
                  <a:lnTo>
                    <a:pt x="457" y="99"/>
                  </a:lnTo>
                  <a:lnTo>
                    <a:pt x="444" y="94"/>
                  </a:lnTo>
                  <a:lnTo>
                    <a:pt x="429" y="90"/>
                  </a:lnTo>
                  <a:lnTo>
                    <a:pt x="415" y="86"/>
                  </a:lnTo>
                  <a:lnTo>
                    <a:pt x="400" y="82"/>
                  </a:lnTo>
                  <a:lnTo>
                    <a:pt x="384" y="79"/>
                  </a:lnTo>
                  <a:lnTo>
                    <a:pt x="368" y="76"/>
                  </a:lnTo>
                  <a:lnTo>
                    <a:pt x="352" y="75"/>
                  </a:lnTo>
                  <a:lnTo>
                    <a:pt x="335" y="73"/>
                  </a:lnTo>
                  <a:lnTo>
                    <a:pt x="318" y="72"/>
                  </a:lnTo>
                  <a:lnTo>
                    <a:pt x="301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  <p:cxnSp>
        <p:nvCxnSpPr>
          <p:cNvPr id="5" name="Google Shape;16;p15">
            <a:extLst>
              <a:ext uri="{FF2B5EF4-FFF2-40B4-BE49-F238E27FC236}">
                <a16:creationId xmlns:a16="http://schemas.microsoft.com/office/drawing/2014/main" id="{9894DDCE-1B6D-C029-B365-7F4B254AD74F}"/>
              </a:ext>
            </a:extLst>
          </p:cNvPr>
          <p:cNvCxnSpPr/>
          <p:nvPr/>
        </p:nvCxnSpPr>
        <p:spPr>
          <a:xfrm>
            <a:off x="1931638" y="9511907"/>
            <a:ext cx="0" cy="18692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6FBB68A-C285-04D2-09E3-F214B0BCFE3F}"/>
              </a:ext>
            </a:extLst>
          </p:cNvPr>
          <p:cNvSpPr/>
          <p:nvPr/>
        </p:nvSpPr>
        <p:spPr>
          <a:xfrm>
            <a:off x="2028342" y="9483770"/>
            <a:ext cx="1317522" cy="2613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Optional: Partner logo</a:t>
            </a:r>
          </a:p>
        </p:txBody>
      </p:sp>
      <p:pic>
        <p:nvPicPr>
          <p:cNvPr id="10" name="Picture 9" descr="A blue and orange text on a black background&#10;&#10;AI-generated content may be incorrect.">
            <a:extLst>
              <a:ext uri="{FF2B5EF4-FFF2-40B4-BE49-F238E27FC236}">
                <a16:creationId xmlns:a16="http://schemas.microsoft.com/office/drawing/2014/main" id="{7C0A5774-4605-E03A-4513-B0CF4C3754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54" y="9453562"/>
            <a:ext cx="1145417" cy="27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761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1243</Words>
  <Application>Microsoft Macintosh PowerPoint</Application>
  <PresentationFormat>A4 Paper (210x297 mm)</PresentationFormat>
  <Paragraphs>134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Poppins</vt:lpstr>
      <vt:lpstr>Poppins Light</vt:lpstr>
      <vt:lpstr>Office Theme</vt:lpstr>
      <vt:lpstr>think-cell Slide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</dc:creator>
  <cp:lastModifiedBy>Sarah Malakoff</cp:lastModifiedBy>
  <cp:revision>6</cp:revision>
  <dcterms:created xsi:type="dcterms:W3CDTF">2026-03-10T06:26:26Z</dcterms:created>
  <dcterms:modified xsi:type="dcterms:W3CDTF">2026-03-19T15:47:22Z</dcterms:modified>
</cp:coreProperties>
</file>